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sldIdLst>
    <p:sldId id="256" r:id="rId2"/>
    <p:sldId id="257" r:id="rId3"/>
    <p:sldId id="263" r:id="rId4"/>
    <p:sldId id="258" r:id="rId5"/>
    <p:sldId id="265" r:id="rId6"/>
    <p:sldId id="259" r:id="rId7"/>
    <p:sldId id="260" r:id="rId8"/>
    <p:sldId id="268" r:id="rId9"/>
    <p:sldId id="296" r:id="rId10"/>
    <p:sldId id="313" r:id="rId11"/>
    <p:sldId id="308" r:id="rId12"/>
    <p:sldId id="309" r:id="rId13"/>
    <p:sldId id="310" r:id="rId14"/>
    <p:sldId id="311" r:id="rId15"/>
    <p:sldId id="312" r:id="rId16"/>
    <p:sldId id="270" r:id="rId17"/>
    <p:sldId id="269" r:id="rId18"/>
    <p:sldId id="271" r:id="rId19"/>
    <p:sldId id="290" r:id="rId20"/>
    <p:sldId id="273" r:id="rId21"/>
    <p:sldId id="291" r:id="rId22"/>
    <p:sldId id="280" r:id="rId23"/>
    <p:sldId id="281" r:id="rId24"/>
    <p:sldId id="282" r:id="rId25"/>
    <p:sldId id="283" r:id="rId26"/>
    <p:sldId id="284" r:id="rId27"/>
    <p:sldId id="285" r:id="rId28"/>
    <p:sldId id="286" r:id="rId29"/>
    <p:sldId id="292" r:id="rId30"/>
    <p:sldId id="287" r:id="rId31"/>
    <p:sldId id="288" r:id="rId32"/>
    <p:sldId id="295" r:id="rId33"/>
    <p:sldId id="272" r:id="rId34"/>
    <p:sldId id="293" r:id="rId35"/>
    <p:sldId id="275" r:id="rId36"/>
    <p:sldId id="289" r:id="rId37"/>
    <p:sldId id="294" r:id="rId38"/>
    <p:sldId id="279" r:id="rId39"/>
    <p:sldId id="276" r:id="rId40"/>
    <p:sldId id="277" r:id="rId41"/>
    <p:sldId id="278" r:id="rId4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Fink" initials="RF" lastIdx="1" clrIdx="0">
    <p:extLst>
      <p:ext uri="{19B8F6BF-5375-455C-9EA6-DF929625EA0E}">
        <p15:presenceInfo xmlns:p15="http://schemas.microsoft.com/office/powerpoint/2012/main" userId="e1e521c02f087f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3"/>
  </p:normalViewPr>
  <p:slideViewPr>
    <p:cSldViewPr>
      <p:cViewPr varScale="1">
        <p:scale>
          <a:sx n="90" d="100"/>
          <a:sy n="90" d="100"/>
        </p:scale>
        <p:origin x="1744"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1/1/23</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dirty="0"/>
          </a:p>
        </p:txBody>
      </p:sp>
    </p:spTree>
    <p:extLst>
      <p:ext uri="{BB962C8B-B14F-4D97-AF65-F5344CB8AC3E}">
        <p14:creationId xmlns:p14="http://schemas.microsoft.com/office/powerpoint/2010/main" val="1397220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a:p>
        </p:txBody>
      </p:sp>
    </p:spTree>
    <p:extLst>
      <p:ext uri="{BB962C8B-B14F-4D97-AF65-F5344CB8AC3E}">
        <p14:creationId xmlns:p14="http://schemas.microsoft.com/office/powerpoint/2010/main" val="191187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8850" y="1588"/>
            <a:ext cx="5283200" cy="3962400"/>
          </a:xfrm>
        </p:spPr>
      </p:sp>
      <p:sp>
        <p:nvSpPr>
          <p:cNvPr id="3" name="Notes Placeholder 2"/>
          <p:cNvSpPr>
            <a:spLocks noGrp="1"/>
          </p:cNvSpPr>
          <p:nvPr>
            <p:ph type="body" idx="1"/>
          </p:nvPr>
        </p:nvSpPr>
        <p:spPr>
          <a:xfrm>
            <a:off x="0" y="3963988"/>
            <a:ext cx="7054850" cy="5419724"/>
          </a:xfrm>
        </p:spPr>
        <p:txBody>
          <a:bodyPr>
            <a:normAutofit fontScale="92500"/>
          </a:bodyPr>
          <a:lstStyle/>
          <a:p>
            <a:r>
              <a:rPr lang="en-US" sz="1000" dirty="0"/>
              <a:t>As we observed with Haggai, following 70 years of Babylonian exile, Israel was allowed to return home.  Precipitated by the decree of Cyrus, they returned to rebuild the temple (Ezra 1:1-5).   The first group of exiles were led by Zerubbabel (Ezra 2:1-2).  While they were quick to build the altar and the foundation of the temple, resistance by adversaries soon resulted in a long delay (Ezra 4:1-5). To encourage Zerubbabel and the others, God sent two prophets:  Haggai and Zechariah (Ezra 5:1-2; 6:14-15).  His name means “Whom Jehovah Remembers.” Like Ezekiel, he was of priestly descent   He followed Haggai by a couple months (1:7a) and immediately calls out for repentance of the people “but they did not hear or pay attention to me, declares the Lord” (1:4b).  The book is dated in the 8th month of the second year of Darius (520 B.C.) (</a:t>
            </a:r>
            <a:r>
              <a:rPr lang="en-US" sz="1000" dirty="0" err="1"/>
              <a:t>Zech</a:t>
            </a:r>
            <a:r>
              <a:rPr lang="en-US" sz="1000"/>
              <a:t> 1:12).   This places his prophecy between Haggai’s 2nd and 3rd oracles (Hag 2:1,10).   Comparing this prophecy with Haggai’s third message suggests that while the temple was being rebuilt, some repentance was still necessary (cf. Hag 2:14).  Haggai and Zechariah went about their tasks differently.  Haggai used plain language and was direct: “It is time to build God’s house.”  Zechariah was indirect and spoke words of comfort (see 1:13).  One of four books in the Bible that is apocalyptic in nature, the visionary language of the book challenges us in our application.  Much like the books of Daniel and Ezekiel, confusion comes from the symbolic language and the premillennialist frequently use the visionary language to espouse their doctrine.  They do this by seeking to make literal that which is figurative (as is the case in Revelation as well).  Zechariah prophesied around 520-518 B.C. (cf. Zech 1:1,7; 7:12) and his book is called by many the longest, most obscure, and difficult of all the minor prophets.  The book is very Messianic in nature; comparative to Isaiah and should certainly be approached with humility and open-mindedness.  As many of the prophets do, he begins the book with a call to repentance as the Lord of hosts calls out: “I Am exceedingly jealous for Jerusalem and for Zion” (8:2).  It has been said that there are some seventy-one quotations from the book of Zechariah in the New Testament; thirty-one of these are found in Revelation.  The book can be divided into two parts: comfort from the Lord’s </a:t>
            </a:r>
            <a:r>
              <a:rPr lang="en-US" sz="1000" b="1"/>
              <a:t>present</a:t>
            </a:r>
            <a:r>
              <a:rPr lang="en-US" sz="1000"/>
              <a:t> concern for the people (chapters 1-8); and comfort from the Lord’s </a:t>
            </a:r>
            <a:r>
              <a:rPr lang="en-US" sz="1000" b="1"/>
              <a:t>future</a:t>
            </a:r>
            <a:r>
              <a:rPr lang="en-US" sz="1000"/>
              <a:t> victories on behalf of His people (chapters 9-14). About three months after the Lord spoke to Zechariah the first time where He calls for repentance (1:1-6), he experienced a series of eight night visions, all that happened in one night (1:6-6:8).   With each message came comfort and motivation for God’s people.  After the visions come the encouraging news regarding the future of Israel and the coming of the Messiah (chapters 9-11).  This prophecy has been fulfilled and those in the kingdom (the church) are now richly enjoying the fruits of the prophecy as Christ sits supremely at the right hand of the Father (see Heb. 1:1-2; Eph. 1:20-23).  </a:t>
            </a:r>
          </a:p>
          <a:p>
            <a:endParaRPr lang="en-US" sz="1000"/>
          </a:p>
          <a:p>
            <a:r>
              <a:rPr lang="en-US" sz="1000" b="1" u="sng"/>
              <a:t>Application</a:t>
            </a:r>
          </a:p>
          <a:p>
            <a:endParaRPr lang="en-US" sz="1000"/>
          </a:p>
          <a:p>
            <a:pPr lvl="1"/>
            <a:r>
              <a:rPr lang="en-US" sz="1000"/>
              <a:t>1.  Just as the Jews needed to learn from the past, so do we (1:2-6).  As Churchill said in a 1948 speech, “Those who fail to learn </a:t>
            </a:r>
            <a:br>
              <a:rPr lang="en-US" sz="1000"/>
            </a:br>
            <a:r>
              <a:rPr lang="en-US" sz="1000"/>
              <a:t>     from history are condemned to repeat it.”</a:t>
            </a:r>
            <a:br>
              <a:rPr lang="en-US" sz="1000"/>
            </a:br>
            <a:r>
              <a:rPr lang="en-US" sz="1000"/>
              <a:t>2.  We need to learn that God will punish those who refuse to repent; God will not “return to us”  (1:3)</a:t>
            </a:r>
          </a:p>
          <a:p>
            <a:pPr lvl="1"/>
            <a:r>
              <a:rPr lang="en-US" sz="1000"/>
              <a:t>3.  Paul cites the failure of the Israelites as an example of failure to repent - the result was that they were not allowed to enter </a:t>
            </a:r>
            <a:br>
              <a:rPr lang="en-US" sz="1000"/>
            </a:br>
            <a:r>
              <a:rPr lang="en-US" sz="1000"/>
              <a:t>     the Promised Land with the following inference for us: ”Therefore let him who thinks he stands take heed lest he falls”  (1 </a:t>
            </a:r>
            <a:br>
              <a:rPr lang="en-US" sz="1000"/>
            </a:br>
            <a:r>
              <a:rPr lang="en-US" sz="1000"/>
              <a:t>     Cor. 10:11-12).  </a:t>
            </a:r>
            <a:br>
              <a:rPr lang="en-US" sz="1000"/>
            </a:br>
            <a:r>
              <a:rPr lang="en-US" sz="1000"/>
              <a:t>4.  Zechariah is said to have spoke “gracious words, comforting words” (1:17).  The kingdom has arrived, and we are His people. </a:t>
            </a:r>
          </a:p>
          <a:p>
            <a:br>
              <a:rPr lang="en-US" sz="1000"/>
            </a:br>
            <a:r>
              <a:rPr lang="en-US" sz="1000" b="1"/>
              <a:t>Key thought</a:t>
            </a:r>
            <a:r>
              <a:rPr lang="en-US" sz="1000"/>
              <a:t>: Did you know the phrase “the apple of his or my eye” came from Zechariah 2:8? In our society it means each one of us is a very precious possession.  What Zechariah was saying is that the Jews were the “apple of His (God’s) eye.”  The expression refers to the pupil of the eye, a delicate, sensitive, important part of the eye.  Just as any person is concerned about the pupil of his eye so is God concerned about His covenant people (see Ex. 19:5-6).  </a:t>
            </a:r>
          </a:p>
          <a:p>
            <a:pPr lvl="1"/>
            <a:endParaRPr lang="en-US" sz="95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4</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01E767-1BDC-4644-B21C-EAA8636541DA}" type="slidenum">
              <a:rPr lang="en-US" smtClean="0"/>
              <a:pPr/>
              <a:t>5</a:t>
            </a:fld>
            <a:endParaRPr lang="en-US"/>
          </a:p>
        </p:txBody>
      </p:sp>
    </p:spTree>
    <p:extLst>
      <p:ext uri="{BB962C8B-B14F-4D97-AF65-F5344CB8AC3E}">
        <p14:creationId xmlns:p14="http://schemas.microsoft.com/office/powerpoint/2010/main" val="155772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6</a:t>
            </a:fld>
            <a:endParaRPr lang="en-US"/>
          </a:p>
        </p:txBody>
      </p:sp>
      <p:sp>
        <p:nvSpPr>
          <p:cNvPr id="25602" name="Rectangle 2"/>
          <p:cNvSpPr>
            <a:spLocks noGrp="1" noRot="1" noChangeAspect="1" noChangeArrowheads="1" noTextEdit="1"/>
          </p:cNvSpPr>
          <p:nvPr>
            <p:ph type="sldImg"/>
          </p:nvPr>
        </p:nvSpPr>
        <p:spPr>
          <a:xfrm>
            <a:off x="158750" y="703263"/>
            <a:ext cx="6843713" cy="5132387"/>
          </a:xfrm>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6859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350" y="1111250"/>
            <a:ext cx="7620000" cy="5715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01E767-1BDC-4644-B21C-EAA8636541DA}" type="slidenum">
              <a:rPr lang="en-US" smtClean="0"/>
              <a:pPr/>
              <a:t>7</a:t>
            </a:fld>
            <a:endParaRPr lang="en-US"/>
          </a:p>
        </p:txBody>
      </p:sp>
    </p:spTree>
    <p:extLst>
      <p:ext uri="{BB962C8B-B14F-4D97-AF65-F5344CB8AC3E}">
        <p14:creationId xmlns:p14="http://schemas.microsoft.com/office/powerpoint/2010/main" val="74729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8</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a:p>
        </p:txBody>
      </p:sp>
    </p:spTree>
    <p:extLst>
      <p:ext uri="{BB962C8B-B14F-4D97-AF65-F5344CB8AC3E}">
        <p14:creationId xmlns:p14="http://schemas.microsoft.com/office/powerpoint/2010/main" val="1777642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1/1/23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1/1/23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Zechariah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54A68-7C6F-7C44-B84C-00C599565A9B}"/>
              </a:ext>
            </a:extLst>
          </p:cNvPr>
          <p:cNvSpPr>
            <a:spLocks noGrp="1"/>
          </p:cNvSpPr>
          <p:nvPr>
            <p:ph type="title"/>
          </p:nvPr>
        </p:nvSpPr>
        <p:spPr/>
        <p:txBody>
          <a:bodyPr>
            <a:normAutofit/>
          </a:bodyPr>
          <a:lstStyle/>
          <a:p>
            <a:pPr algn="ctr"/>
            <a:r>
              <a:rPr lang="en-US" sz="3600" dirty="0"/>
              <a:t>Preaching of Haggai and Zechariah</a:t>
            </a:r>
          </a:p>
        </p:txBody>
      </p:sp>
      <p:sp>
        <p:nvSpPr>
          <p:cNvPr id="3" name="Content Placeholder 2">
            <a:extLst>
              <a:ext uri="{FF2B5EF4-FFF2-40B4-BE49-F238E27FC236}">
                <a16:creationId xmlns:a16="http://schemas.microsoft.com/office/drawing/2014/main" id="{46BC7132-E601-7E4F-9DDF-975D7CB37C44}"/>
              </a:ext>
            </a:extLst>
          </p:cNvPr>
          <p:cNvSpPr>
            <a:spLocks noGrp="1"/>
          </p:cNvSpPr>
          <p:nvPr>
            <p:ph idx="1"/>
          </p:nvPr>
        </p:nvSpPr>
        <p:spPr>
          <a:xfrm>
            <a:off x="228600" y="1828799"/>
            <a:ext cx="8686800" cy="4572001"/>
          </a:xfrm>
        </p:spPr>
        <p:txBody>
          <a:bodyPr>
            <a:normAutofit fontScale="92500" lnSpcReduction="10000"/>
          </a:bodyPr>
          <a:lstStyle/>
          <a:p>
            <a:pPr marL="118872" indent="0">
              <a:buNone/>
            </a:pPr>
            <a:r>
              <a:rPr lang="en-US" sz="2200" dirty="0"/>
              <a:t>“From this point on, finishing the temple ought to be easy.  But the cessation of official does not eliminate all the problems besetting the project. The people of Israel themselves are still part of the problem.  They are having droughts and famine and are putting off work of the temple until they are prosperous enough to give it their attention  The two men who come to the rescue of the temple project are Haggai for Zechariah, both prophets of God...It was Haggai and Zechariah who initiated the renewal of the work which led to </a:t>
            </a:r>
            <a:r>
              <a:rPr lang="en-US" sz="2200" dirty="0" err="1"/>
              <a:t>Tattenai’s</a:t>
            </a:r>
            <a:r>
              <a:rPr lang="en-US" sz="2200" dirty="0"/>
              <a:t> letter and Darius’ decree.  Now, over a four month period. They will continue to encourage the construction effort...As </a:t>
            </a:r>
            <a:r>
              <a:rPr lang="en-US" sz="2200" dirty="0" err="1"/>
              <a:t>Haagai’s</a:t>
            </a:r>
            <a:r>
              <a:rPr lang="en-US" sz="2200" dirty="0"/>
              <a:t> mission was to construct the temple of God in Jerusalem, Zechariah’s specific mission is to establish the spiritual house of Israel, and to encourage perseverance.  The temple is still not completed.  The city walls have not even begun to be rebuilt.  The outlying towns and lands are still in rubble and disarray.  And, worst of all, the religious life of the people is slow in developing after the years in exile, during which religious exercise had naturally waned.”   --- F. LeGard Smith, page 1247, 1255 </a:t>
            </a:r>
          </a:p>
        </p:txBody>
      </p:sp>
    </p:spTree>
    <p:extLst>
      <p:ext uri="{BB962C8B-B14F-4D97-AF65-F5344CB8AC3E}">
        <p14:creationId xmlns:p14="http://schemas.microsoft.com/office/powerpoint/2010/main" val="176427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literal name of Zechariah is “</a:t>
            </a:r>
            <a:r>
              <a:rPr lang="en-US" sz="2200" i="1" dirty="0"/>
              <a:t>whom the Lord remembers</a:t>
            </a:r>
            <a:r>
              <a:rPr lang="en-US" sz="2200" dirty="0"/>
              <a:t>.”  Twenty-nine others in the Bible bear his name.  The grandson of the priest </a:t>
            </a:r>
            <a:r>
              <a:rPr lang="en-US" sz="2200" dirty="0" err="1"/>
              <a:t>Iddo</a:t>
            </a:r>
            <a:r>
              <a:rPr lang="en-US" sz="2200" dirty="0"/>
              <a:t>, Zechariah prophesied to the people of Judah after they returned from their seventy years of exile in Babylon (Zech. 1:1; Neh. 12:1, 4, 16).  Zechariah’s grandfather returned from Babylon, his young grandson in tow, with the first group of Israelites allowed back, in 538 BC under the decree of Cyrus, king of Persia.  Because of his family lineage, Zechariah was a priest in addition to a prophet.  He, therefore, would have had an intimate familiarity with the worship practices of the Jews, even if he had never served in a completed temple.  As a “young man” at the time of his first prophecies (2:4), his life may very well have  extended into the reign of Xerxes I (485–465 BC), the king best known in the Bible for making Esther the queen of Persia (Esther 1:1).  He was contemporary with Haggai, hence the background of his work is the same. </a:t>
            </a:r>
          </a:p>
        </p:txBody>
      </p:sp>
    </p:spTree>
    <p:extLst>
      <p:ext uri="{BB962C8B-B14F-4D97-AF65-F5344CB8AC3E}">
        <p14:creationId xmlns:p14="http://schemas.microsoft.com/office/powerpoint/2010/main" val="231444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52400" y="1419899"/>
            <a:ext cx="8801100" cy="5438101"/>
          </a:xfrm>
        </p:spPr>
        <p:txBody>
          <a:bodyPr>
            <a:noAutofit/>
          </a:bodyPr>
          <a:lstStyle/>
          <a:p>
            <a:pPr marL="89154" indent="0">
              <a:buNone/>
            </a:pPr>
            <a:r>
              <a:rPr lang="en-US" sz="2000"/>
              <a:t>Zechariah, a young man, especially when compared to his contemporary Haggai, came alongside the older prophet to deliver messages from the Lord to the Jewish remnant recently returned from Babylon. While Haggai’s overall message had more of a cautionary tone to it (pointing out the Jews’ sin and self-focus), Zechariah emphasized a tone of encouragement to the struggling Israelites trying to rebuild their temple.</a:t>
            </a:r>
          </a:p>
          <a:p>
            <a:pPr marL="89154" indent="0">
              <a:buNone/>
            </a:pPr>
            <a:endParaRPr lang="en-US" sz="2000"/>
          </a:p>
          <a:p>
            <a:pPr marL="89154" indent="0">
              <a:buNone/>
            </a:pPr>
            <a:r>
              <a:rPr lang="en-US" sz="2000"/>
              <a:t>Zechariah’s dated visions and messages in chapters 1–8 all take place in the same general time period as Haggai’s, beginning in October–November 520 BC with a call for the people of Judah to repent (Zech. 1:1). He then received eight visions on the restless night of February 15, 519 BC (1:7), followed by four messages that he preached on December 7, 518 BC (7:1). Though his final messages in chapters 9–14 go undated, the mention of Greece in 9:13 suggests the prophecies came much later in his life, presumably sometime in the 480s BC, before Ezra (458 BC) and Nehemiah (444 BC) arrived to again revitalize the Jewish people.</a:t>
            </a:r>
          </a:p>
          <a:p>
            <a:pPr marL="89154" indent="0">
              <a:buNone/>
            </a:pPr>
            <a:endParaRPr lang="en-US" sz="2000"/>
          </a:p>
          <a:p>
            <a:pPr marL="89154" indent="0">
              <a:buNone/>
            </a:pPr>
            <a:r>
              <a:rPr lang="en-US" sz="2000"/>
              <a:t>One should read Ezra 1-6 for the historical setting of Zechariah.  </a:t>
            </a:r>
          </a:p>
          <a:p>
            <a:pPr marL="89154" indent="0">
              <a:buNone/>
            </a:pPr>
            <a:endParaRPr lang="en-US" sz="2000"/>
          </a:p>
          <a:p>
            <a:pPr marL="89154" indent="0">
              <a:buNone/>
            </a:pPr>
            <a:endParaRPr lang="en-US" sz="2100"/>
          </a:p>
        </p:txBody>
      </p:sp>
    </p:spTree>
    <p:extLst>
      <p:ext uri="{BB962C8B-B14F-4D97-AF65-F5344CB8AC3E}">
        <p14:creationId xmlns:p14="http://schemas.microsoft.com/office/powerpoint/2010/main" val="169730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a:solidFill>
                  <a:schemeClr val="accent1"/>
                </a:solidFill>
              </a:rPr>
              <a:t>Why is Zechariah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200" dirty="0"/>
              <a:t>The Book is linked with Ezekiel, Daniel, and Revelation as being the four books which are apocalyptic in style.  To be clear, this means much of their messages were written with symbology or figurative language.  </a:t>
            </a:r>
          </a:p>
          <a:p>
            <a:pPr marL="89154" indent="0">
              <a:buNone/>
            </a:pPr>
            <a:endParaRPr lang="en-US" sz="2200" dirty="0"/>
          </a:p>
          <a:p>
            <a:pPr marL="89154" indent="0">
              <a:buNone/>
            </a:pPr>
            <a:r>
              <a:rPr lang="en-US" sz="2200" dirty="0"/>
              <a:t>The Book is highly Messianic.  Many compare it to Isaiah for that reason. </a:t>
            </a:r>
          </a:p>
          <a:p>
            <a:pPr marL="89154" indent="0">
              <a:buNone/>
            </a:pPr>
            <a:endParaRPr lang="en-US" sz="2200" dirty="0"/>
          </a:p>
          <a:p>
            <a:pPr marL="89154" indent="0">
              <a:buNone/>
            </a:pPr>
            <a:r>
              <a:rPr lang="en-US" sz="2200" dirty="0"/>
              <a:t>Much confusion has come from this book.  The premillennialists frequently use Zechariah to advance their theory regarding Christ and the kingdom.  Is the phrase “In that day” a reference to the end times or is it a time - beginning with the coming of Christ and His kingdom (the church)?   See slides 16, 38, 39, 40.  </a:t>
            </a:r>
          </a:p>
        </p:txBody>
      </p:sp>
    </p:spTree>
    <p:extLst>
      <p:ext uri="{BB962C8B-B14F-4D97-AF65-F5344CB8AC3E}">
        <p14:creationId xmlns:p14="http://schemas.microsoft.com/office/powerpoint/2010/main" val="427122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000" dirty="0"/>
              <a:t>His book brims over with the hope that God would remember His promises to His people, even after all the time they spent outside the land.  The prophet used a simple structure of eight visions (Zechariah 1:1–6:15), four messages (7:1–8:23), and two oracles (9:1–14:21) to anticipate the completion of the temple and the Messiah’s reign that began at Pentecost.  </a:t>
            </a:r>
          </a:p>
          <a:p>
            <a:pPr marL="89154" indent="0">
              <a:buNone/>
            </a:pPr>
            <a:endParaRPr lang="en-US" sz="2000" dirty="0"/>
          </a:p>
          <a:p>
            <a:pPr marL="89154" indent="0">
              <a:buNone/>
            </a:pPr>
            <a:r>
              <a:rPr lang="en-US" sz="2000" dirty="0"/>
              <a:t>For a people newly returned from exile, Zechariah provided specific prophecy about their immediate and distant future—no doubt a great encouragement.  Their nation would still be judged for sin (5:1–11), but they would also be cleansed and restored (3:1–10), and God would rebuild His people (1:7–17).  Zechariah concluded his book by looking into the distant future, first at the rejection of the Messiah by Israel (9:1–11:17), and then at His eventual reign when Israel will finally be delivered (12:1–14:21).</a:t>
            </a:r>
          </a:p>
          <a:p>
            <a:pPr marL="89154" indent="0">
              <a:buNone/>
            </a:pPr>
            <a:endParaRPr lang="en-US" sz="2000" dirty="0"/>
          </a:p>
          <a:p>
            <a:pPr marL="89154" indent="0">
              <a:buNone/>
            </a:pPr>
            <a:r>
              <a:rPr lang="en-US" sz="2000" dirty="0"/>
              <a:t>Premillennialists deny that the reign of Christ as king has begun but we can read Matthew 21:1-11 and see that His kingship is recognized (quoted from Zechariah 9:9-10).  </a:t>
            </a:r>
          </a:p>
        </p:txBody>
      </p:sp>
    </p:spTree>
    <p:extLst>
      <p:ext uri="{BB962C8B-B14F-4D97-AF65-F5344CB8AC3E}">
        <p14:creationId xmlns:p14="http://schemas.microsoft.com/office/powerpoint/2010/main" val="23135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fontScale="92500" lnSpcReduction="20000"/>
          </a:bodyPr>
          <a:lstStyle/>
          <a:p>
            <a:pPr marL="118872" indent="0">
              <a:buNone/>
            </a:pPr>
            <a:r>
              <a:rPr lang="en-US" sz="2400" dirty="0"/>
              <a:t>Have you struggled with discouragement? Read Zechariah. While the book contains its share of judgments on the people of Judah and beyond, it overflows with hope in the future reign of the Lord over His people.  It’s easy to get caught up in the oftentimes depressing events of day-to-day life, to lose our perspective and live as people without hope. The book of Zechariah serves as a correction for that tendency in our lives. We have a hope that is sure. How refreshing!</a:t>
            </a:r>
          </a:p>
          <a:p>
            <a:pPr marL="118872" indent="0">
              <a:buNone/>
            </a:pPr>
            <a:endParaRPr lang="en-US" sz="2400" dirty="0"/>
          </a:p>
          <a:p>
            <a:pPr marL="118872" indent="0">
              <a:buNone/>
            </a:pPr>
            <a:r>
              <a:rPr lang="en-US" sz="2400" dirty="0"/>
              <a:t>“Zechariah has much in common with another difficult book: Revelation.  As hard as the details of Revelation are to understand, the message of the book as a whole is easy to grasp: God wins in the end! God is victorious! While we may have difficulty understanding parts of Zechariah, the message as a whole is clear: God is victorious, and so are His people! That was a message to the Jews in Zechariah’s day that was needed, and that is a message we need today.”  --- Coy D. Roper, Truth for Today Commentary, Zechariah, page 250</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348766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p:txBody>
          <a:bodyPr>
            <a:normAutofit/>
          </a:bodyPr>
          <a:lstStyle/>
          <a:p>
            <a:r>
              <a:rPr lang="en-US" sz="3200" dirty="0"/>
              <a:t>Brief Outline - Two major Divisions</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457200" y="2052190"/>
            <a:ext cx="8229600" cy="4625609"/>
          </a:xfrm>
        </p:spPr>
        <p:txBody>
          <a:bodyPr>
            <a:normAutofit/>
          </a:bodyPr>
          <a:lstStyle/>
          <a:p>
            <a:pPr marL="690372" indent="-571500">
              <a:buFont typeface="+mj-lt"/>
              <a:buAutoNum type="romanUcPeriod"/>
            </a:pPr>
            <a:endParaRPr lang="en-US" sz="2400" dirty="0"/>
          </a:p>
          <a:p>
            <a:pPr marL="690372" indent="-571500">
              <a:buFont typeface="+mj-lt"/>
              <a:buAutoNum type="romanUcPeriod"/>
            </a:pPr>
            <a:endParaRPr lang="en-US" sz="2400" dirty="0"/>
          </a:p>
          <a:p>
            <a:pPr marL="118872" indent="0">
              <a:buNone/>
            </a:pPr>
            <a:endParaRPr lang="en-US" sz="2400" dirty="0"/>
          </a:p>
          <a:p>
            <a:pPr marL="690372" indent="-571500">
              <a:buFont typeface="+mj-lt"/>
              <a:buAutoNum type="romanUcPeriod"/>
            </a:pPr>
            <a:r>
              <a:rPr lang="en-US" sz="2200" dirty="0"/>
              <a:t>Comfort from the Lord’s </a:t>
            </a:r>
            <a:r>
              <a:rPr lang="en-US" sz="2200" b="1" dirty="0"/>
              <a:t>present </a:t>
            </a:r>
            <a:r>
              <a:rPr lang="en-US" sz="2200" dirty="0"/>
              <a:t>concern for His people (chapters 1-8)</a:t>
            </a:r>
          </a:p>
          <a:p>
            <a:pPr marL="690372" indent="-571500">
              <a:buFont typeface="+mj-lt"/>
              <a:buAutoNum type="romanUcPeriod"/>
            </a:pPr>
            <a:r>
              <a:rPr lang="en-US" sz="2200" dirty="0"/>
              <a:t>Comfort from the Lord’s </a:t>
            </a:r>
            <a:r>
              <a:rPr lang="en-US" sz="2200" b="1" dirty="0"/>
              <a:t>future </a:t>
            </a:r>
            <a:r>
              <a:rPr lang="en-US" sz="2200" dirty="0"/>
              <a:t>victories on behalf of His people (chapters 9-14)</a:t>
            </a:r>
          </a:p>
          <a:p>
            <a:pPr marL="690372" indent="-571500">
              <a:buFont typeface="+mj-lt"/>
              <a:buAutoNum type="romanUcPeriod"/>
            </a:pPr>
            <a:endParaRPr lang="en-US" sz="2200" dirty="0"/>
          </a:p>
          <a:p>
            <a:pPr>
              <a:buFont typeface="Arial" panose="020B0604020202020204" pitchFamily="34" charset="0"/>
              <a:buChar char="•"/>
            </a:pPr>
            <a:r>
              <a:rPr lang="en-US" sz="2200" dirty="0"/>
              <a:t>Note: These prophecies of Zechariah often appear to have a double fulfillment (1); a fulfillment pertaining to the people of that day (2) a fulfillment that was realized with the coming of the Messiah, Jesus! (cf. </a:t>
            </a:r>
            <a:r>
              <a:rPr lang="en-US" sz="2200" dirty="0" err="1"/>
              <a:t>Zech</a:t>
            </a:r>
            <a:r>
              <a:rPr lang="en-US" sz="2200" dirty="0"/>
              <a:t> 3:8).  </a:t>
            </a:r>
          </a:p>
        </p:txBody>
      </p:sp>
      <p:sp>
        <p:nvSpPr>
          <p:cNvPr id="4" name="TextBox 3">
            <a:extLst>
              <a:ext uri="{FF2B5EF4-FFF2-40B4-BE49-F238E27FC236}">
                <a16:creationId xmlns:a16="http://schemas.microsoft.com/office/drawing/2014/main" id="{484A202F-4245-F844-84C6-63E3793575AA}"/>
              </a:ext>
            </a:extLst>
          </p:cNvPr>
          <p:cNvSpPr txBox="1"/>
          <p:nvPr/>
        </p:nvSpPr>
        <p:spPr>
          <a:xfrm>
            <a:off x="228600" y="1600200"/>
            <a:ext cx="8305800" cy="1446550"/>
          </a:xfrm>
          <a:prstGeom prst="rect">
            <a:avLst/>
          </a:prstGeom>
          <a:noFill/>
        </p:spPr>
        <p:txBody>
          <a:bodyPr wrap="square" rtlCol="0">
            <a:spAutoFit/>
          </a:bodyPr>
          <a:lstStyle/>
          <a:p>
            <a:pPr marL="342900" indent="-342900">
              <a:buFont typeface="Arial" panose="020B0604020202020204" pitchFamily="34" charset="0"/>
              <a:buChar char="•"/>
            </a:pPr>
            <a:r>
              <a:rPr lang="en-US" sz="2200"/>
              <a:t>Zechariah 1:1 is dated and occurs right after Haggai’s second oracle (see Hag. 2:1)</a:t>
            </a:r>
          </a:p>
          <a:p>
            <a:pPr marL="342900" indent="-342900">
              <a:buFont typeface="Arial" panose="020B0604020202020204" pitchFamily="34" charset="0"/>
              <a:buChar char="•"/>
            </a:pPr>
            <a:r>
              <a:rPr lang="en-US" sz="2200"/>
              <a:t>The eight visions occur three months after he had spoken to Zechariah the first time (see Zech. 1:7).  </a:t>
            </a:r>
          </a:p>
        </p:txBody>
      </p:sp>
    </p:spTree>
    <p:extLst>
      <p:ext uri="{BB962C8B-B14F-4D97-AF65-F5344CB8AC3E}">
        <p14:creationId xmlns:p14="http://schemas.microsoft.com/office/powerpoint/2010/main" val="277301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CB4F985-8B2E-B649-837D-1EDA1E63FB46}"/>
              </a:ext>
            </a:extLst>
          </p:cNvPr>
          <p:cNvCxnSpPr>
            <a:cxnSpLocks/>
          </p:cNvCxnSpPr>
          <p:nvPr/>
        </p:nvCxnSpPr>
        <p:spPr>
          <a:xfrm>
            <a:off x="4571998" y="358824"/>
            <a:ext cx="0" cy="6270576"/>
          </a:xfrm>
          <a:prstGeom prst="line">
            <a:avLst/>
          </a:prstGeom>
          <a:ln w="190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D4A70DA-A736-794E-AA5E-40AD58A8691D}"/>
              </a:ext>
            </a:extLst>
          </p:cNvPr>
          <p:cNvCxnSpPr>
            <a:cxnSpLocks/>
          </p:cNvCxnSpPr>
          <p:nvPr/>
        </p:nvCxnSpPr>
        <p:spPr>
          <a:xfrm>
            <a:off x="3404910" y="2819400"/>
            <a:ext cx="2362475"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6903097-7413-C141-A789-0BB7800895C8}"/>
              </a:ext>
            </a:extLst>
          </p:cNvPr>
          <p:cNvSpPr txBox="1"/>
          <p:nvPr/>
        </p:nvSpPr>
        <p:spPr>
          <a:xfrm>
            <a:off x="3610035" y="1938722"/>
            <a:ext cx="1895071" cy="707886"/>
          </a:xfrm>
          <a:prstGeom prst="rect">
            <a:avLst/>
          </a:prstGeom>
          <a:solidFill>
            <a:schemeClr val="tx1"/>
          </a:solidFill>
        </p:spPr>
        <p:txBody>
          <a:bodyPr wrap="none" rtlCol="0">
            <a:spAutoFit/>
          </a:bodyPr>
          <a:lstStyle/>
          <a:p>
            <a:r>
              <a:rPr lang="en-US" sz="4000" b="1">
                <a:solidFill>
                  <a:schemeClr val="bg1"/>
                </a:solidFill>
              </a:rPr>
              <a:t>CHRIST</a:t>
            </a:r>
          </a:p>
        </p:txBody>
      </p:sp>
      <p:sp>
        <p:nvSpPr>
          <p:cNvPr id="10" name="TextBox 9">
            <a:extLst>
              <a:ext uri="{FF2B5EF4-FFF2-40B4-BE49-F238E27FC236}">
                <a16:creationId xmlns:a16="http://schemas.microsoft.com/office/drawing/2014/main" id="{907FC674-7D28-B94D-8A74-46B17D1D64E4}"/>
              </a:ext>
            </a:extLst>
          </p:cNvPr>
          <p:cNvSpPr txBox="1"/>
          <p:nvPr/>
        </p:nvSpPr>
        <p:spPr>
          <a:xfrm>
            <a:off x="5603850" y="246092"/>
            <a:ext cx="3044809" cy="1077218"/>
          </a:xfrm>
          <a:prstGeom prst="rect">
            <a:avLst/>
          </a:prstGeom>
          <a:noFill/>
          <a:ln w="76200">
            <a:solidFill>
              <a:srgbClr val="FFC000"/>
            </a:solidFill>
          </a:ln>
        </p:spPr>
        <p:txBody>
          <a:bodyPr wrap="none" rtlCol="0">
            <a:spAutoFit/>
          </a:bodyPr>
          <a:lstStyle/>
          <a:p>
            <a:pPr algn="ctr"/>
            <a:r>
              <a:rPr lang="en-US" sz="3200" b="1"/>
              <a:t>New Testament </a:t>
            </a:r>
          </a:p>
          <a:p>
            <a:pPr algn="ctr"/>
            <a:r>
              <a:rPr lang="en-US" sz="3200" b="1"/>
              <a:t>Fulfillment</a:t>
            </a:r>
          </a:p>
        </p:txBody>
      </p:sp>
      <p:sp>
        <p:nvSpPr>
          <p:cNvPr id="11" name="TextBox 10">
            <a:extLst>
              <a:ext uri="{FF2B5EF4-FFF2-40B4-BE49-F238E27FC236}">
                <a16:creationId xmlns:a16="http://schemas.microsoft.com/office/drawing/2014/main" id="{79192335-75CA-D04A-8A7D-47D9B4D5B304}"/>
              </a:ext>
            </a:extLst>
          </p:cNvPr>
          <p:cNvSpPr txBox="1"/>
          <p:nvPr/>
        </p:nvSpPr>
        <p:spPr>
          <a:xfrm>
            <a:off x="450868" y="280323"/>
            <a:ext cx="2863668" cy="1077218"/>
          </a:xfrm>
          <a:prstGeom prst="rect">
            <a:avLst/>
          </a:prstGeom>
          <a:noFill/>
          <a:ln w="76200">
            <a:solidFill>
              <a:srgbClr val="FFC000"/>
            </a:solidFill>
          </a:ln>
        </p:spPr>
        <p:txBody>
          <a:bodyPr wrap="none" rtlCol="0">
            <a:spAutoFit/>
          </a:bodyPr>
          <a:lstStyle/>
          <a:p>
            <a:pPr algn="ctr"/>
            <a:r>
              <a:rPr lang="en-US" sz="3200" b="1"/>
              <a:t>Old Testament </a:t>
            </a:r>
          </a:p>
          <a:p>
            <a:pPr algn="ctr"/>
            <a:r>
              <a:rPr lang="en-US" sz="3200" b="1"/>
              <a:t>Prophecy</a:t>
            </a:r>
          </a:p>
        </p:txBody>
      </p:sp>
      <p:sp>
        <p:nvSpPr>
          <p:cNvPr id="16" name="TextBox 15">
            <a:extLst>
              <a:ext uri="{FF2B5EF4-FFF2-40B4-BE49-F238E27FC236}">
                <a16:creationId xmlns:a16="http://schemas.microsoft.com/office/drawing/2014/main" id="{7AC22373-AAF4-6448-B4F6-3DA47071BAA3}"/>
              </a:ext>
            </a:extLst>
          </p:cNvPr>
          <p:cNvSpPr txBox="1"/>
          <p:nvPr/>
        </p:nvSpPr>
        <p:spPr>
          <a:xfrm>
            <a:off x="1039722" y="1556935"/>
            <a:ext cx="1511952" cy="707886"/>
          </a:xfrm>
          <a:prstGeom prst="rect">
            <a:avLst/>
          </a:prstGeom>
          <a:noFill/>
        </p:spPr>
        <p:txBody>
          <a:bodyPr wrap="none" rtlCol="0">
            <a:spAutoFit/>
          </a:bodyPr>
          <a:lstStyle/>
          <a:p>
            <a:pPr algn="ctr"/>
            <a:r>
              <a:rPr lang="en-US" sz="2000" b="1"/>
              <a:t>“Shall come</a:t>
            </a:r>
          </a:p>
          <a:p>
            <a:pPr algn="ctr"/>
            <a:r>
              <a:rPr lang="en-US" sz="2000" b="1"/>
              <a:t>To pass”</a:t>
            </a:r>
          </a:p>
        </p:txBody>
      </p:sp>
      <p:sp>
        <p:nvSpPr>
          <p:cNvPr id="17" name="TextBox 16">
            <a:extLst>
              <a:ext uri="{FF2B5EF4-FFF2-40B4-BE49-F238E27FC236}">
                <a16:creationId xmlns:a16="http://schemas.microsoft.com/office/drawing/2014/main" id="{89734289-817E-D249-8C2A-450F5751E527}"/>
              </a:ext>
            </a:extLst>
          </p:cNvPr>
          <p:cNvSpPr txBox="1"/>
          <p:nvPr/>
        </p:nvSpPr>
        <p:spPr>
          <a:xfrm>
            <a:off x="6438214" y="1556935"/>
            <a:ext cx="1154483" cy="707886"/>
          </a:xfrm>
          <a:prstGeom prst="rect">
            <a:avLst/>
          </a:prstGeom>
          <a:noFill/>
        </p:spPr>
        <p:txBody>
          <a:bodyPr wrap="none" rtlCol="0">
            <a:spAutoFit/>
          </a:bodyPr>
          <a:lstStyle/>
          <a:p>
            <a:pPr algn="ctr"/>
            <a:r>
              <a:rPr lang="en-US" sz="2000" b="1"/>
              <a:t>In these</a:t>
            </a:r>
          </a:p>
          <a:p>
            <a:pPr algn="ctr"/>
            <a:r>
              <a:rPr lang="en-US" sz="2000" b="1"/>
              <a:t>last days</a:t>
            </a:r>
          </a:p>
        </p:txBody>
      </p:sp>
      <p:sp>
        <p:nvSpPr>
          <p:cNvPr id="2" name="Arc 1">
            <a:extLst>
              <a:ext uri="{FF2B5EF4-FFF2-40B4-BE49-F238E27FC236}">
                <a16:creationId xmlns:a16="http://schemas.microsoft.com/office/drawing/2014/main" id="{B49968A8-F457-E143-ABF2-1873A6F83FDE}"/>
              </a:ext>
            </a:extLst>
          </p:cNvPr>
          <p:cNvSpPr/>
          <p:nvPr/>
        </p:nvSpPr>
        <p:spPr>
          <a:xfrm>
            <a:off x="914400" y="2590801"/>
            <a:ext cx="45719" cy="9828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Arc 3">
            <a:extLst>
              <a:ext uri="{FF2B5EF4-FFF2-40B4-BE49-F238E27FC236}">
                <a16:creationId xmlns:a16="http://schemas.microsoft.com/office/drawing/2014/main" id="{320B20D4-0AB7-EB47-9EEF-CF92060FEFD9}"/>
              </a:ext>
            </a:extLst>
          </p:cNvPr>
          <p:cNvSpPr/>
          <p:nvPr/>
        </p:nvSpPr>
        <p:spPr>
          <a:xfrm>
            <a:off x="685800" y="2819400"/>
            <a:ext cx="533400"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E466D107-8845-A94B-955E-15BC2748D4C2}"/>
              </a:ext>
            </a:extLst>
          </p:cNvPr>
          <p:cNvSpPr txBox="1"/>
          <p:nvPr/>
        </p:nvSpPr>
        <p:spPr>
          <a:xfrm>
            <a:off x="178749" y="1559106"/>
            <a:ext cx="480196" cy="4320049"/>
          </a:xfrm>
          <a:prstGeom prst="rect">
            <a:avLst/>
          </a:prstGeom>
          <a:solidFill>
            <a:schemeClr val="tx1"/>
          </a:solidFill>
          <a:ln>
            <a:solidFill>
              <a:schemeClr val="tx1"/>
            </a:solidFill>
          </a:ln>
        </p:spPr>
        <p:txBody>
          <a:bodyPr vert="wordArtVert" wrap="square" rtlCol="0">
            <a:spAutoFit/>
          </a:bodyPr>
          <a:lstStyle/>
          <a:p>
            <a:r>
              <a:rPr lang="en-US" sz="2000" b="1">
                <a:solidFill>
                  <a:schemeClr val="bg1"/>
                </a:solidFill>
                <a:latin typeface="Aharoni" panose="02010803020104030203" pitchFamily="2" charset="-79"/>
                <a:cs typeface="Aharoni" panose="02010803020104030203" pitchFamily="2" charset="-79"/>
              </a:rPr>
              <a:t>Old Testament</a:t>
            </a:r>
          </a:p>
        </p:txBody>
      </p:sp>
      <p:sp>
        <p:nvSpPr>
          <p:cNvPr id="21" name="TextBox 20">
            <a:extLst>
              <a:ext uri="{FF2B5EF4-FFF2-40B4-BE49-F238E27FC236}">
                <a16:creationId xmlns:a16="http://schemas.microsoft.com/office/drawing/2014/main" id="{CFF8C5DE-DF7B-C946-B269-20733CCC4C1A}"/>
              </a:ext>
            </a:extLst>
          </p:cNvPr>
          <p:cNvSpPr txBox="1"/>
          <p:nvPr/>
        </p:nvSpPr>
        <p:spPr>
          <a:xfrm>
            <a:off x="784947" y="2322167"/>
            <a:ext cx="480196" cy="2518702"/>
          </a:xfrm>
          <a:prstGeom prst="rect">
            <a:avLst/>
          </a:prstGeom>
          <a:solidFill>
            <a:schemeClr val="tx1"/>
          </a:solidFill>
          <a:ln>
            <a:solidFill>
              <a:schemeClr val="tx1"/>
            </a:solidFill>
          </a:ln>
        </p:spPr>
        <p:txBody>
          <a:bodyPr vert="wordArtVert" wrap="square" rtlCol="0">
            <a:spAutoFit/>
          </a:bodyPr>
          <a:lstStyle/>
          <a:p>
            <a:r>
              <a:rPr lang="en-US" sz="2000" b="1">
                <a:solidFill>
                  <a:schemeClr val="bg1"/>
                </a:solidFill>
                <a:latin typeface="Aharoni" panose="02010803020104030203" pitchFamily="2" charset="-79"/>
                <a:cs typeface="Aharoni" panose="02010803020104030203" pitchFamily="2" charset="-79"/>
              </a:rPr>
              <a:t>Prophets</a:t>
            </a:r>
          </a:p>
        </p:txBody>
      </p:sp>
      <p:sp>
        <p:nvSpPr>
          <p:cNvPr id="27" name="TextBox 26">
            <a:extLst>
              <a:ext uri="{FF2B5EF4-FFF2-40B4-BE49-F238E27FC236}">
                <a16:creationId xmlns:a16="http://schemas.microsoft.com/office/drawing/2014/main" id="{AA796329-438D-7345-BF0D-4D9B96739452}"/>
              </a:ext>
            </a:extLst>
          </p:cNvPr>
          <p:cNvSpPr txBox="1"/>
          <p:nvPr/>
        </p:nvSpPr>
        <p:spPr>
          <a:xfrm>
            <a:off x="1293751" y="2541953"/>
            <a:ext cx="2021707" cy="646331"/>
          </a:xfrm>
          <a:prstGeom prst="rect">
            <a:avLst/>
          </a:prstGeom>
          <a:noFill/>
        </p:spPr>
        <p:txBody>
          <a:bodyPr wrap="none" rtlCol="0">
            <a:spAutoFit/>
          </a:bodyPr>
          <a:lstStyle/>
          <a:p>
            <a:pPr algn="ctr"/>
            <a:r>
              <a:rPr lang="en-US" b="1"/>
              <a:t>Zech 6:12</a:t>
            </a:r>
          </a:p>
          <a:p>
            <a:pPr algn="ctr"/>
            <a:r>
              <a:rPr lang="en-US"/>
              <a:t>“</a:t>
            </a:r>
            <a:r>
              <a:rPr lang="en-US" i="1"/>
              <a:t>Shall build temple”</a:t>
            </a:r>
          </a:p>
        </p:txBody>
      </p:sp>
      <p:sp>
        <p:nvSpPr>
          <p:cNvPr id="28" name="TextBox 27">
            <a:extLst>
              <a:ext uri="{FF2B5EF4-FFF2-40B4-BE49-F238E27FC236}">
                <a16:creationId xmlns:a16="http://schemas.microsoft.com/office/drawing/2014/main" id="{3A55D5D1-1EC0-8845-9F55-74E9B8CD0CAE}"/>
              </a:ext>
            </a:extLst>
          </p:cNvPr>
          <p:cNvSpPr txBox="1"/>
          <p:nvPr/>
        </p:nvSpPr>
        <p:spPr>
          <a:xfrm>
            <a:off x="1371893" y="3116976"/>
            <a:ext cx="1899879" cy="646331"/>
          </a:xfrm>
          <a:prstGeom prst="rect">
            <a:avLst/>
          </a:prstGeom>
          <a:noFill/>
        </p:spPr>
        <p:txBody>
          <a:bodyPr wrap="none" rtlCol="0">
            <a:spAutoFit/>
          </a:bodyPr>
          <a:lstStyle/>
          <a:p>
            <a:pPr algn="ctr"/>
            <a:r>
              <a:rPr lang="en-US" b="1"/>
              <a:t>Zech 6:13</a:t>
            </a:r>
          </a:p>
          <a:p>
            <a:pPr algn="ctr"/>
            <a:r>
              <a:rPr lang="en-US"/>
              <a:t>“</a:t>
            </a:r>
            <a:r>
              <a:rPr lang="en-US" i="1"/>
              <a:t>Shall sit and rule”</a:t>
            </a:r>
          </a:p>
        </p:txBody>
      </p:sp>
      <p:sp>
        <p:nvSpPr>
          <p:cNvPr id="29" name="TextBox 28">
            <a:extLst>
              <a:ext uri="{FF2B5EF4-FFF2-40B4-BE49-F238E27FC236}">
                <a16:creationId xmlns:a16="http://schemas.microsoft.com/office/drawing/2014/main" id="{4A780E0C-DF92-9F49-8085-0349860B56CB}"/>
              </a:ext>
            </a:extLst>
          </p:cNvPr>
          <p:cNvSpPr txBox="1"/>
          <p:nvPr/>
        </p:nvSpPr>
        <p:spPr>
          <a:xfrm>
            <a:off x="1226054" y="3759501"/>
            <a:ext cx="2206053" cy="646331"/>
          </a:xfrm>
          <a:prstGeom prst="rect">
            <a:avLst/>
          </a:prstGeom>
          <a:noFill/>
        </p:spPr>
        <p:txBody>
          <a:bodyPr wrap="none" rtlCol="0">
            <a:spAutoFit/>
          </a:bodyPr>
          <a:lstStyle/>
          <a:p>
            <a:pPr algn="ctr"/>
            <a:r>
              <a:rPr lang="en-US" b="1"/>
              <a:t>Zech 9:9</a:t>
            </a:r>
          </a:p>
          <a:p>
            <a:pPr algn="ctr"/>
            <a:r>
              <a:rPr lang="en-US"/>
              <a:t>“</a:t>
            </a:r>
            <a:r>
              <a:rPr lang="en-US" i="1"/>
              <a:t>The King shall come”</a:t>
            </a:r>
          </a:p>
        </p:txBody>
      </p:sp>
      <p:sp>
        <p:nvSpPr>
          <p:cNvPr id="30" name="TextBox 29">
            <a:extLst>
              <a:ext uri="{FF2B5EF4-FFF2-40B4-BE49-F238E27FC236}">
                <a16:creationId xmlns:a16="http://schemas.microsoft.com/office/drawing/2014/main" id="{028D5192-6E45-2F43-BE8B-0AE15EF676B4}"/>
              </a:ext>
            </a:extLst>
          </p:cNvPr>
          <p:cNvSpPr txBox="1"/>
          <p:nvPr/>
        </p:nvSpPr>
        <p:spPr>
          <a:xfrm>
            <a:off x="1521600" y="4366065"/>
            <a:ext cx="1656223" cy="646331"/>
          </a:xfrm>
          <a:prstGeom prst="rect">
            <a:avLst/>
          </a:prstGeom>
          <a:noFill/>
        </p:spPr>
        <p:txBody>
          <a:bodyPr wrap="none" rtlCol="0">
            <a:spAutoFit/>
          </a:bodyPr>
          <a:lstStyle/>
          <a:p>
            <a:pPr algn="ctr"/>
            <a:r>
              <a:rPr lang="en-US" b="1"/>
              <a:t>Zech 11:12</a:t>
            </a:r>
          </a:p>
          <a:p>
            <a:pPr algn="ctr"/>
            <a:r>
              <a:rPr lang="en-US" i="1"/>
              <a:t>Betrayal Money</a:t>
            </a:r>
          </a:p>
        </p:txBody>
      </p:sp>
      <p:sp>
        <p:nvSpPr>
          <p:cNvPr id="31" name="TextBox 30">
            <a:extLst>
              <a:ext uri="{FF2B5EF4-FFF2-40B4-BE49-F238E27FC236}">
                <a16:creationId xmlns:a16="http://schemas.microsoft.com/office/drawing/2014/main" id="{3242727E-B529-4244-948F-17760BB1C6A1}"/>
              </a:ext>
            </a:extLst>
          </p:cNvPr>
          <p:cNvSpPr txBox="1"/>
          <p:nvPr/>
        </p:nvSpPr>
        <p:spPr>
          <a:xfrm>
            <a:off x="1334322" y="5752822"/>
            <a:ext cx="1819729" cy="646331"/>
          </a:xfrm>
          <a:prstGeom prst="rect">
            <a:avLst/>
          </a:prstGeom>
          <a:noFill/>
        </p:spPr>
        <p:txBody>
          <a:bodyPr wrap="none" rtlCol="0">
            <a:spAutoFit/>
          </a:bodyPr>
          <a:lstStyle/>
          <a:p>
            <a:pPr algn="ctr"/>
            <a:r>
              <a:rPr lang="en-US" b="1"/>
              <a:t>Zech 13:7</a:t>
            </a:r>
          </a:p>
          <a:p>
            <a:pPr algn="ctr"/>
            <a:r>
              <a:rPr lang="en-US" i="1"/>
              <a:t>Sheep will scatter</a:t>
            </a:r>
          </a:p>
        </p:txBody>
      </p:sp>
      <p:sp>
        <p:nvSpPr>
          <p:cNvPr id="32" name="TextBox 31">
            <a:extLst>
              <a:ext uri="{FF2B5EF4-FFF2-40B4-BE49-F238E27FC236}">
                <a16:creationId xmlns:a16="http://schemas.microsoft.com/office/drawing/2014/main" id="{A89455DD-3E8A-D141-A0D1-BAB01C3FBDAB}"/>
              </a:ext>
            </a:extLst>
          </p:cNvPr>
          <p:cNvSpPr txBox="1"/>
          <p:nvPr/>
        </p:nvSpPr>
        <p:spPr>
          <a:xfrm>
            <a:off x="1308582" y="5060655"/>
            <a:ext cx="2131289" cy="646331"/>
          </a:xfrm>
          <a:prstGeom prst="rect">
            <a:avLst/>
          </a:prstGeom>
          <a:noFill/>
        </p:spPr>
        <p:txBody>
          <a:bodyPr wrap="none" rtlCol="0">
            <a:spAutoFit/>
          </a:bodyPr>
          <a:lstStyle/>
          <a:p>
            <a:pPr algn="ctr"/>
            <a:r>
              <a:rPr lang="en-US" b="1"/>
              <a:t>Zech 12:10</a:t>
            </a:r>
          </a:p>
          <a:p>
            <a:pPr algn="ctr"/>
            <a:r>
              <a:rPr lang="en-US" i="1"/>
              <a:t>Suffering Savior seen</a:t>
            </a:r>
          </a:p>
        </p:txBody>
      </p:sp>
      <p:sp>
        <p:nvSpPr>
          <p:cNvPr id="33" name="TextBox 32">
            <a:extLst>
              <a:ext uri="{FF2B5EF4-FFF2-40B4-BE49-F238E27FC236}">
                <a16:creationId xmlns:a16="http://schemas.microsoft.com/office/drawing/2014/main" id="{59A49C6C-F186-5246-9911-51F0B36E71B7}"/>
              </a:ext>
            </a:extLst>
          </p:cNvPr>
          <p:cNvSpPr txBox="1"/>
          <p:nvPr/>
        </p:nvSpPr>
        <p:spPr>
          <a:xfrm>
            <a:off x="5907125" y="2638599"/>
            <a:ext cx="2272674" cy="646331"/>
          </a:xfrm>
          <a:prstGeom prst="rect">
            <a:avLst/>
          </a:prstGeom>
          <a:noFill/>
        </p:spPr>
        <p:txBody>
          <a:bodyPr wrap="none" rtlCol="0">
            <a:spAutoFit/>
          </a:bodyPr>
          <a:lstStyle/>
          <a:p>
            <a:pPr algn="ctr"/>
            <a:r>
              <a:rPr lang="en-US" b="1"/>
              <a:t>Temple Built</a:t>
            </a:r>
          </a:p>
          <a:p>
            <a:pPr algn="ctr"/>
            <a:r>
              <a:rPr lang="en-US"/>
              <a:t>Eph. 2:20-22; 1 Pe. 2:5</a:t>
            </a:r>
            <a:endParaRPr lang="en-US" i="1"/>
          </a:p>
        </p:txBody>
      </p:sp>
      <p:cxnSp>
        <p:nvCxnSpPr>
          <p:cNvPr id="35" name="Straight Arrow Connector 34">
            <a:extLst>
              <a:ext uri="{FF2B5EF4-FFF2-40B4-BE49-F238E27FC236}">
                <a16:creationId xmlns:a16="http://schemas.microsoft.com/office/drawing/2014/main" id="{04A70490-9440-3D46-BBFC-3CFAE0C48597}"/>
              </a:ext>
            </a:extLst>
          </p:cNvPr>
          <p:cNvCxnSpPr>
            <a:cxnSpLocks/>
          </p:cNvCxnSpPr>
          <p:nvPr/>
        </p:nvCxnSpPr>
        <p:spPr>
          <a:xfrm>
            <a:off x="3476041" y="2947031"/>
            <a:ext cx="2448520" cy="413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2CE8813-C804-D849-8FF1-78187E910085}"/>
              </a:ext>
            </a:extLst>
          </p:cNvPr>
          <p:cNvCxnSpPr>
            <a:cxnSpLocks/>
          </p:cNvCxnSpPr>
          <p:nvPr/>
        </p:nvCxnSpPr>
        <p:spPr>
          <a:xfrm flipV="1">
            <a:off x="3404910" y="3518618"/>
            <a:ext cx="2474482" cy="1201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294FA5-CE75-FB45-B482-2D53566D99F1}"/>
              </a:ext>
            </a:extLst>
          </p:cNvPr>
          <p:cNvSpPr txBox="1"/>
          <p:nvPr/>
        </p:nvSpPr>
        <p:spPr>
          <a:xfrm>
            <a:off x="5893273" y="3851496"/>
            <a:ext cx="2642775" cy="646331"/>
          </a:xfrm>
          <a:prstGeom prst="rect">
            <a:avLst/>
          </a:prstGeom>
          <a:noFill/>
        </p:spPr>
        <p:txBody>
          <a:bodyPr wrap="none" rtlCol="0">
            <a:spAutoFit/>
          </a:bodyPr>
          <a:lstStyle/>
          <a:p>
            <a:pPr algn="ctr"/>
            <a:r>
              <a:rPr lang="en-US" b="1"/>
              <a:t>King Has Come</a:t>
            </a:r>
          </a:p>
          <a:p>
            <a:pPr algn="ctr"/>
            <a:r>
              <a:rPr lang="en-US"/>
              <a:t>Heb. 1:3-8; 1 Cor. 15:24-25</a:t>
            </a:r>
            <a:endParaRPr lang="en-US" i="1"/>
          </a:p>
        </p:txBody>
      </p:sp>
      <p:sp>
        <p:nvSpPr>
          <p:cNvPr id="42" name="TextBox 41">
            <a:extLst>
              <a:ext uri="{FF2B5EF4-FFF2-40B4-BE49-F238E27FC236}">
                <a16:creationId xmlns:a16="http://schemas.microsoft.com/office/drawing/2014/main" id="{F2CEC89E-38FC-4D49-933F-8C07EF865ABF}"/>
              </a:ext>
            </a:extLst>
          </p:cNvPr>
          <p:cNvSpPr txBox="1"/>
          <p:nvPr/>
        </p:nvSpPr>
        <p:spPr>
          <a:xfrm>
            <a:off x="5849339" y="3245933"/>
            <a:ext cx="2642775" cy="646331"/>
          </a:xfrm>
          <a:prstGeom prst="rect">
            <a:avLst/>
          </a:prstGeom>
          <a:noFill/>
        </p:spPr>
        <p:txBody>
          <a:bodyPr wrap="none" rtlCol="0">
            <a:spAutoFit/>
          </a:bodyPr>
          <a:lstStyle/>
          <a:p>
            <a:pPr algn="ctr"/>
            <a:r>
              <a:rPr lang="en-US" b="1"/>
              <a:t>Sits and Rules</a:t>
            </a:r>
          </a:p>
          <a:p>
            <a:pPr algn="ctr"/>
            <a:r>
              <a:rPr lang="en-US"/>
              <a:t>Heb. 1:3-8; 1 Cor. 15:24-25</a:t>
            </a:r>
            <a:endParaRPr lang="en-US" i="1"/>
          </a:p>
        </p:txBody>
      </p:sp>
      <p:cxnSp>
        <p:nvCxnSpPr>
          <p:cNvPr id="43" name="Straight Arrow Connector 42">
            <a:extLst>
              <a:ext uri="{FF2B5EF4-FFF2-40B4-BE49-F238E27FC236}">
                <a16:creationId xmlns:a16="http://schemas.microsoft.com/office/drawing/2014/main" id="{D889B7B0-AB20-6740-AC16-0398EDA8D6DE}"/>
              </a:ext>
            </a:extLst>
          </p:cNvPr>
          <p:cNvCxnSpPr>
            <a:cxnSpLocks/>
          </p:cNvCxnSpPr>
          <p:nvPr/>
        </p:nvCxnSpPr>
        <p:spPr>
          <a:xfrm flipV="1">
            <a:off x="3476041" y="4186799"/>
            <a:ext cx="2458056" cy="12915"/>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97978A5-A644-3D49-AE58-01E9E7A30E31}"/>
              </a:ext>
            </a:extLst>
          </p:cNvPr>
          <p:cNvSpPr txBox="1"/>
          <p:nvPr/>
        </p:nvSpPr>
        <p:spPr>
          <a:xfrm>
            <a:off x="6059846" y="4428731"/>
            <a:ext cx="2062103" cy="646331"/>
          </a:xfrm>
          <a:prstGeom prst="rect">
            <a:avLst/>
          </a:prstGeom>
          <a:noFill/>
        </p:spPr>
        <p:txBody>
          <a:bodyPr wrap="none" rtlCol="0">
            <a:spAutoFit/>
          </a:bodyPr>
          <a:lstStyle/>
          <a:p>
            <a:pPr algn="ctr"/>
            <a:r>
              <a:rPr lang="en-US" b="1"/>
              <a:t>Money Paid</a:t>
            </a:r>
          </a:p>
          <a:p>
            <a:pPr algn="ctr"/>
            <a:r>
              <a:rPr lang="en-US"/>
              <a:t>Mt. 26:14-16; 27:3-5</a:t>
            </a:r>
          </a:p>
        </p:txBody>
      </p:sp>
      <p:cxnSp>
        <p:nvCxnSpPr>
          <p:cNvPr id="49" name="Straight Connector 48">
            <a:extLst>
              <a:ext uri="{FF2B5EF4-FFF2-40B4-BE49-F238E27FC236}">
                <a16:creationId xmlns:a16="http://schemas.microsoft.com/office/drawing/2014/main" id="{6AF05576-4C45-7D42-9E44-711800911D9E}"/>
              </a:ext>
            </a:extLst>
          </p:cNvPr>
          <p:cNvCxnSpPr>
            <a:cxnSpLocks/>
          </p:cNvCxnSpPr>
          <p:nvPr/>
        </p:nvCxnSpPr>
        <p:spPr>
          <a:xfrm>
            <a:off x="3432107" y="2790825"/>
            <a:ext cx="2362475"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CB21AC4-3ABB-BC49-A65F-6DA4C77B5698}"/>
              </a:ext>
            </a:extLst>
          </p:cNvPr>
          <p:cNvCxnSpPr>
            <a:cxnSpLocks/>
          </p:cNvCxnSpPr>
          <p:nvPr/>
        </p:nvCxnSpPr>
        <p:spPr>
          <a:xfrm>
            <a:off x="3390760" y="2776537"/>
            <a:ext cx="2362475" cy="0"/>
          </a:xfrm>
          <a:prstGeom prst="line">
            <a:avLst/>
          </a:prstGeom>
          <a:ln w="187325">
            <a:solidFill>
              <a:srgbClr val="C00000">
                <a:alpha val="97000"/>
              </a:srgbClr>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9AA7F69-2FCD-E645-9448-7F6DFA677FEC}"/>
              </a:ext>
            </a:extLst>
          </p:cNvPr>
          <p:cNvCxnSpPr>
            <a:cxnSpLocks/>
          </p:cNvCxnSpPr>
          <p:nvPr/>
        </p:nvCxnSpPr>
        <p:spPr>
          <a:xfrm flipV="1">
            <a:off x="3439871" y="4796485"/>
            <a:ext cx="2458056" cy="12915"/>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635079C-D58D-CA4B-9485-7EF6182AC4A5}"/>
              </a:ext>
            </a:extLst>
          </p:cNvPr>
          <p:cNvCxnSpPr>
            <a:cxnSpLocks/>
          </p:cNvCxnSpPr>
          <p:nvPr/>
        </p:nvCxnSpPr>
        <p:spPr>
          <a:xfrm>
            <a:off x="3439871" y="5465572"/>
            <a:ext cx="2467254"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454008F-D680-984B-8138-1889C5134728}"/>
              </a:ext>
            </a:extLst>
          </p:cNvPr>
          <p:cNvSpPr txBox="1"/>
          <p:nvPr/>
        </p:nvSpPr>
        <p:spPr>
          <a:xfrm>
            <a:off x="6180740" y="5094821"/>
            <a:ext cx="2126608" cy="646331"/>
          </a:xfrm>
          <a:prstGeom prst="rect">
            <a:avLst/>
          </a:prstGeom>
          <a:noFill/>
        </p:spPr>
        <p:txBody>
          <a:bodyPr wrap="none" rtlCol="0">
            <a:spAutoFit/>
          </a:bodyPr>
          <a:lstStyle/>
          <a:p>
            <a:pPr algn="ctr"/>
            <a:r>
              <a:rPr lang="en-US" b="1"/>
              <a:t>Savior Suffered</a:t>
            </a:r>
          </a:p>
          <a:p>
            <a:pPr algn="ctr"/>
            <a:r>
              <a:rPr lang="en-US"/>
              <a:t>Jn. 19:28-37; Rev. 1:7</a:t>
            </a:r>
          </a:p>
        </p:txBody>
      </p:sp>
      <p:sp>
        <p:nvSpPr>
          <p:cNvPr id="56" name="TextBox 55">
            <a:extLst>
              <a:ext uri="{FF2B5EF4-FFF2-40B4-BE49-F238E27FC236}">
                <a16:creationId xmlns:a16="http://schemas.microsoft.com/office/drawing/2014/main" id="{F45AEED3-D188-BC4D-A0F8-66480ACE165F}"/>
              </a:ext>
            </a:extLst>
          </p:cNvPr>
          <p:cNvSpPr txBox="1"/>
          <p:nvPr/>
        </p:nvSpPr>
        <p:spPr>
          <a:xfrm>
            <a:off x="5973073" y="5756569"/>
            <a:ext cx="2366353" cy="646331"/>
          </a:xfrm>
          <a:prstGeom prst="rect">
            <a:avLst/>
          </a:prstGeom>
          <a:noFill/>
        </p:spPr>
        <p:txBody>
          <a:bodyPr wrap="none" rtlCol="0">
            <a:spAutoFit/>
          </a:bodyPr>
          <a:lstStyle/>
          <a:p>
            <a:pPr algn="ctr"/>
            <a:r>
              <a:rPr lang="en-US" b="1"/>
              <a:t>Sheep scattered</a:t>
            </a:r>
          </a:p>
          <a:p>
            <a:pPr algn="ctr"/>
            <a:r>
              <a:rPr lang="en-US"/>
              <a:t>Mt. 26:31-35; Mk. 14:37</a:t>
            </a:r>
          </a:p>
        </p:txBody>
      </p:sp>
      <p:cxnSp>
        <p:nvCxnSpPr>
          <p:cNvPr id="60" name="Straight Arrow Connector 59">
            <a:extLst>
              <a:ext uri="{FF2B5EF4-FFF2-40B4-BE49-F238E27FC236}">
                <a16:creationId xmlns:a16="http://schemas.microsoft.com/office/drawing/2014/main" id="{DF462A7F-A02D-3C4E-B1DE-C7EB36C2B7F3}"/>
              </a:ext>
            </a:extLst>
          </p:cNvPr>
          <p:cNvCxnSpPr>
            <a:cxnSpLocks/>
          </p:cNvCxnSpPr>
          <p:nvPr/>
        </p:nvCxnSpPr>
        <p:spPr>
          <a:xfrm>
            <a:off x="3476041" y="6125581"/>
            <a:ext cx="2467254"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F5986F0-7921-0843-BE34-18F650DDEA1C}"/>
              </a:ext>
            </a:extLst>
          </p:cNvPr>
          <p:cNvSpPr txBox="1"/>
          <p:nvPr/>
        </p:nvSpPr>
        <p:spPr>
          <a:xfrm>
            <a:off x="2810057" y="6359621"/>
            <a:ext cx="3717684" cy="461665"/>
          </a:xfrm>
          <a:prstGeom prst="rect">
            <a:avLst/>
          </a:prstGeom>
          <a:solidFill>
            <a:schemeClr val="tx1"/>
          </a:solidFill>
        </p:spPr>
        <p:txBody>
          <a:bodyPr wrap="none" rtlCol="0">
            <a:spAutoFit/>
          </a:bodyPr>
          <a:lstStyle/>
          <a:p>
            <a:r>
              <a:rPr lang="en-US" sz="2400">
                <a:solidFill>
                  <a:schemeClr val="bg1"/>
                </a:solidFill>
                <a:latin typeface="Aharoni" panose="02010803020104030203" pitchFamily="2" charset="-79"/>
                <a:cs typeface="Aharoni" panose="02010803020104030203" pitchFamily="2" charset="-79"/>
              </a:rPr>
              <a:t>VISIONS OF ZECHARIAH</a:t>
            </a:r>
          </a:p>
        </p:txBody>
      </p:sp>
      <p:sp>
        <p:nvSpPr>
          <p:cNvPr id="63" name="TextBox 62">
            <a:extLst>
              <a:ext uri="{FF2B5EF4-FFF2-40B4-BE49-F238E27FC236}">
                <a16:creationId xmlns:a16="http://schemas.microsoft.com/office/drawing/2014/main" id="{369B6B98-E1EE-F842-90D2-0BA6E586A34D}"/>
              </a:ext>
            </a:extLst>
          </p:cNvPr>
          <p:cNvSpPr txBox="1"/>
          <p:nvPr/>
        </p:nvSpPr>
        <p:spPr>
          <a:xfrm>
            <a:off x="179857" y="6444989"/>
            <a:ext cx="2302169" cy="276999"/>
          </a:xfrm>
          <a:prstGeom prst="rect">
            <a:avLst/>
          </a:prstGeom>
          <a:noFill/>
        </p:spPr>
        <p:txBody>
          <a:bodyPr wrap="none" rtlCol="0">
            <a:spAutoFit/>
          </a:bodyPr>
          <a:lstStyle/>
          <a:p>
            <a:r>
              <a:rPr lang="en-US" sz="1200" b="1"/>
              <a:t>Chart prepared by James Wilson</a:t>
            </a:r>
          </a:p>
        </p:txBody>
      </p:sp>
    </p:spTree>
    <p:extLst>
      <p:ext uri="{BB962C8B-B14F-4D97-AF65-F5344CB8AC3E}">
        <p14:creationId xmlns:p14="http://schemas.microsoft.com/office/powerpoint/2010/main" val="3092214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152400" y="1524000"/>
            <a:ext cx="8229600" cy="4625609"/>
          </a:xfrm>
        </p:spPr>
        <p:txBody>
          <a:bodyPr>
            <a:normAutofit/>
          </a:bodyPr>
          <a:lstStyle/>
          <a:p>
            <a:pPr marL="690372" indent="-571500">
              <a:buFont typeface="+mj-lt"/>
              <a:buAutoNum type="alphaUcPeriod"/>
            </a:pPr>
            <a:r>
              <a:rPr lang="en-US" sz="2800" b="1"/>
              <a:t>A call to repentance </a:t>
            </a:r>
            <a:r>
              <a:rPr lang="en-US" sz="2800"/>
              <a:t>(1:1-6)</a:t>
            </a:r>
          </a:p>
        </p:txBody>
      </p:sp>
      <p:sp>
        <p:nvSpPr>
          <p:cNvPr id="4" name="TextBox 3">
            <a:extLst>
              <a:ext uri="{FF2B5EF4-FFF2-40B4-BE49-F238E27FC236}">
                <a16:creationId xmlns:a16="http://schemas.microsoft.com/office/drawing/2014/main" id="{32C104FD-437A-7B46-B762-A1F98C3BC7FF}"/>
              </a:ext>
            </a:extLst>
          </p:cNvPr>
          <p:cNvSpPr txBox="1"/>
          <p:nvPr/>
        </p:nvSpPr>
        <p:spPr>
          <a:xfrm>
            <a:off x="228600" y="2133600"/>
            <a:ext cx="8686800" cy="4493538"/>
          </a:xfrm>
          <a:prstGeom prst="rect">
            <a:avLst/>
          </a:prstGeom>
          <a:noFill/>
          <a:ln w="57150">
            <a:solidFill>
              <a:srgbClr val="FFC000"/>
            </a:solidFill>
          </a:ln>
        </p:spPr>
        <p:txBody>
          <a:bodyPr wrap="square" rtlCol="0">
            <a:spAutoFit/>
          </a:bodyPr>
          <a:lstStyle/>
          <a:p>
            <a:r>
              <a:rPr lang="en-US" sz="2200"/>
              <a:t>“In the eighth month, in the second year of Darius, the word of the Lord came to the prophet Zechariah, the son of Berechiah, son of Iddo, saying, 2 “The Lord was very angry with your fathers. 3 Therefore say to them, Thus declares the Lord of hosts: </a:t>
            </a:r>
            <a:r>
              <a:rPr lang="en-US" sz="2200" b="1"/>
              <a:t>Return to me, says the Lord of hosts, and I will return to you</a:t>
            </a:r>
            <a:r>
              <a:rPr lang="en-US" sz="2200"/>
              <a:t>, says the Lord of hosts. 4 Do not be like your fathers, to whom the former prophets cried out, ‘Thus says the Lord of hosts, </a:t>
            </a:r>
            <a:r>
              <a:rPr lang="en-US" sz="2200" b="1"/>
              <a:t>Return from your evil ways and from your evil deeds</a:t>
            </a:r>
            <a:r>
              <a:rPr lang="en-US" sz="2200"/>
              <a:t>.’ But they did not hear or pay attention to me, declares the Lord. 5 Your fathers, where are they? And the prophets, do they live forever? 6 But my words and my statutes, which I commanded my servants the prophets, did they not overtake your fathers? </a:t>
            </a:r>
            <a:r>
              <a:rPr lang="en-US" sz="2200" b="1"/>
              <a:t>So they repented and said, ‘As the Lord of hosts purposed to deal with us for our ways and deeds, so has he dealt with us.’”</a:t>
            </a:r>
          </a:p>
        </p:txBody>
      </p:sp>
    </p:spTree>
    <p:extLst>
      <p:ext uri="{BB962C8B-B14F-4D97-AF65-F5344CB8AC3E}">
        <p14:creationId xmlns:p14="http://schemas.microsoft.com/office/powerpoint/2010/main" val="42633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152400" y="1524000"/>
            <a:ext cx="8229600" cy="4625609"/>
          </a:xfrm>
        </p:spPr>
        <p:txBody>
          <a:bodyPr>
            <a:normAutofit/>
          </a:bodyPr>
          <a:lstStyle/>
          <a:p>
            <a:pPr marL="690372" indent="-571500">
              <a:buFont typeface="+mj-lt"/>
              <a:buAutoNum type="alphaUcPeriod"/>
            </a:pPr>
            <a:r>
              <a:rPr lang="en-US" sz="2800" b="1"/>
              <a:t>A call to repentance </a:t>
            </a:r>
            <a:r>
              <a:rPr lang="en-US" sz="2800"/>
              <a:t>(1:1-6)</a:t>
            </a:r>
          </a:p>
        </p:txBody>
      </p:sp>
      <p:sp>
        <p:nvSpPr>
          <p:cNvPr id="4" name="TextBox 3">
            <a:extLst>
              <a:ext uri="{FF2B5EF4-FFF2-40B4-BE49-F238E27FC236}">
                <a16:creationId xmlns:a16="http://schemas.microsoft.com/office/drawing/2014/main" id="{32C104FD-437A-7B46-B762-A1F98C3BC7FF}"/>
              </a:ext>
            </a:extLst>
          </p:cNvPr>
          <p:cNvSpPr txBox="1"/>
          <p:nvPr/>
        </p:nvSpPr>
        <p:spPr>
          <a:xfrm>
            <a:off x="228600" y="2133600"/>
            <a:ext cx="8686800" cy="4493538"/>
          </a:xfrm>
          <a:prstGeom prst="rect">
            <a:avLst/>
          </a:prstGeom>
          <a:noFill/>
          <a:ln w="57150">
            <a:solidFill>
              <a:srgbClr val="FFC000"/>
            </a:solidFill>
          </a:ln>
        </p:spPr>
        <p:txBody>
          <a:bodyPr wrap="square" rtlCol="0">
            <a:spAutoFit/>
          </a:bodyPr>
          <a:lstStyle/>
          <a:p>
            <a:r>
              <a:rPr lang="en-US" sz="2200"/>
              <a:t>“In the eighth month, in the second year of Darius, the word of the Lord came to the prophet Zechariah, the son of Berechiah, son of Iddo, saying, 2 “The Lord was very angry with your fathers. 3 Therefore say to them, Thus declares the Lord of hosts: </a:t>
            </a:r>
            <a:r>
              <a:rPr lang="en-US" sz="2200" b="1"/>
              <a:t>Return to me, says the Lord of hosts, and I will return to you</a:t>
            </a:r>
            <a:r>
              <a:rPr lang="en-US" sz="2200"/>
              <a:t>, says the Lord of hosts. 4 Do not be like your fathers, to whom the former prophets cried out, ‘Thus says the Lord of hosts, </a:t>
            </a:r>
            <a:r>
              <a:rPr lang="en-US" sz="2200" b="1"/>
              <a:t>Return from your evil ways and from your evil deeds</a:t>
            </a:r>
            <a:r>
              <a:rPr lang="en-US" sz="2200"/>
              <a:t>.’ But they did not hear or pay attention to me, declares the Lord. 5 Your fathers, where are they? And the prophets, do they live forever? 6 But my words and my statutes, which I commanded my servants the prophets, did they not overtake your fathers? </a:t>
            </a:r>
            <a:r>
              <a:rPr lang="en-US" sz="2200" b="1"/>
              <a:t>So they repented and said, ‘As the Lord of hosts purposed to deal with us for our ways and deeds, so has he dealt with us.’”</a:t>
            </a:r>
          </a:p>
        </p:txBody>
      </p:sp>
      <p:sp>
        <p:nvSpPr>
          <p:cNvPr id="5" name="TextBox 4">
            <a:extLst>
              <a:ext uri="{FF2B5EF4-FFF2-40B4-BE49-F238E27FC236}">
                <a16:creationId xmlns:a16="http://schemas.microsoft.com/office/drawing/2014/main" id="{9AD707F5-25CF-2349-8872-A630E065D6CE}"/>
              </a:ext>
            </a:extLst>
          </p:cNvPr>
          <p:cNvSpPr txBox="1"/>
          <p:nvPr/>
        </p:nvSpPr>
        <p:spPr>
          <a:xfrm>
            <a:off x="472921" y="2362200"/>
            <a:ext cx="8023379" cy="3693319"/>
          </a:xfrm>
          <a:prstGeom prst="rect">
            <a:avLst/>
          </a:prstGeom>
          <a:solidFill>
            <a:srgbClr val="FFC000"/>
          </a:solidFill>
        </p:spPr>
        <p:txBody>
          <a:bodyPr wrap="square" rtlCol="0">
            <a:spAutoFit/>
          </a:bodyPr>
          <a:lstStyle/>
          <a:p>
            <a:r>
              <a:rPr lang="en-US"/>
              <a:t> </a:t>
            </a:r>
            <a:r>
              <a:rPr lang="en-US" sz="2400"/>
              <a:t>KEY THOUGHTS IN THIS CALL TO REPENTANCE... </a:t>
            </a:r>
          </a:p>
          <a:p>
            <a:pPr marL="342900" indent="-342900">
              <a:buAutoNum type="arabicPeriod"/>
            </a:pPr>
            <a:r>
              <a:rPr lang="en-US" sz="2400"/>
              <a:t>The Lord has been angry with their fathers (e.g., Babylonian captivity)  (1:2).   </a:t>
            </a:r>
          </a:p>
          <a:p>
            <a:pPr marL="342900" indent="-342900">
              <a:buAutoNum type="arabicPeriod"/>
            </a:pPr>
            <a:r>
              <a:rPr lang="en-US" sz="2400"/>
              <a:t>The people needed to return to the Lord to gain His favor  (Zech 1:3; cf. Ja 4:8)   </a:t>
            </a:r>
          </a:p>
          <a:p>
            <a:pPr marL="342900" indent="-342900">
              <a:buAutoNum type="arabicPeriod"/>
            </a:pPr>
            <a:r>
              <a:rPr lang="en-US" sz="2400"/>
              <a:t>Don’t be like their fathers, who ignored the prophets (1:4; cf. 2 Chr 36:15-18) </a:t>
            </a:r>
          </a:p>
          <a:p>
            <a:pPr marL="342900" indent="-342900">
              <a:buAutoNum type="arabicPeriod"/>
            </a:pPr>
            <a:r>
              <a:rPr lang="en-US" sz="2400"/>
              <a:t>Learn from their fathers, who learned things the hard way  (1:5-6).</a:t>
            </a:r>
          </a:p>
          <a:p>
            <a:endParaRPr lang="en-US"/>
          </a:p>
        </p:txBody>
      </p:sp>
    </p:spTree>
    <p:extLst>
      <p:ext uri="{BB962C8B-B14F-4D97-AF65-F5344CB8AC3E}">
        <p14:creationId xmlns:p14="http://schemas.microsoft.com/office/powerpoint/2010/main" val="203787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Zechariah</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4572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353300" y="27813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4267200"/>
            <a:ext cx="7772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048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334000"/>
            <a:ext cx="2438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38200" y="6553200"/>
            <a:ext cx="7772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86400"/>
            <a:ext cx="8610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912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838200" y="6550223"/>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2286000" y="3886200"/>
            <a:ext cx="1981200" cy="369332"/>
          </a:xfrm>
          <a:prstGeom prst="rect">
            <a:avLst/>
          </a:prstGeom>
          <a:noFill/>
        </p:spPr>
        <p:txBody>
          <a:bodyPr wrap="square" rtlCol="0">
            <a:spAutoFit/>
          </a:bodyPr>
          <a:lstStyle/>
          <a:p>
            <a:r>
              <a:rPr lang="en-US" dirty="0"/>
              <a:t>      </a:t>
            </a:r>
            <a:r>
              <a:rPr lang="en-US" sz="1600" dirty="0"/>
              <a:t>Chapter 1:7-6:15</a:t>
            </a:r>
          </a:p>
        </p:txBody>
      </p:sp>
      <p:sp>
        <p:nvSpPr>
          <p:cNvPr id="118" name="TextBox 117"/>
          <p:cNvSpPr txBox="1"/>
          <p:nvPr/>
        </p:nvSpPr>
        <p:spPr>
          <a:xfrm>
            <a:off x="5715000" y="3733800"/>
            <a:ext cx="2209800" cy="584775"/>
          </a:xfrm>
          <a:prstGeom prst="rect">
            <a:avLst/>
          </a:prstGeom>
          <a:noFill/>
        </p:spPr>
        <p:txBody>
          <a:bodyPr wrap="square" rtlCol="0">
            <a:spAutoFit/>
          </a:bodyPr>
          <a:lstStyle/>
          <a:p>
            <a:r>
              <a:rPr lang="en-US" sz="1600" dirty="0"/>
              <a:t>                 Chapters</a:t>
            </a:r>
          </a:p>
          <a:p>
            <a:r>
              <a:rPr lang="en-US" sz="1600" dirty="0"/>
              <a:t>                    9-14</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3124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305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610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181600"/>
            <a:ext cx="8610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9906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38200" y="3657600"/>
            <a:ext cx="1379991" cy="646331"/>
          </a:xfrm>
          <a:prstGeom prst="rect">
            <a:avLst/>
          </a:prstGeom>
          <a:noFill/>
        </p:spPr>
        <p:txBody>
          <a:bodyPr wrap="square" rtlCol="0">
            <a:spAutoFit/>
          </a:bodyPr>
          <a:lstStyle/>
          <a:p>
            <a:r>
              <a:rPr lang="en-US" dirty="0"/>
              <a:t>    Chapter </a:t>
            </a:r>
          </a:p>
          <a:p>
            <a:r>
              <a:rPr lang="en-US" dirty="0"/>
              <a:t>      1:1-6</a:t>
            </a:r>
          </a:p>
        </p:txBody>
      </p:sp>
      <p:sp>
        <p:nvSpPr>
          <p:cNvPr id="59" name="TextBox 58"/>
          <p:cNvSpPr txBox="1"/>
          <p:nvPr/>
        </p:nvSpPr>
        <p:spPr>
          <a:xfrm>
            <a:off x="990600" y="1447800"/>
            <a:ext cx="1780319" cy="584775"/>
          </a:xfrm>
          <a:prstGeom prst="rect">
            <a:avLst/>
          </a:prstGeom>
          <a:noFill/>
        </p:spPr>
        <p:txBody>
          <a:bodyPr wrap="square" rtlCol="0">
            <a:spAutoFit/>
          </a:bodyPr>
          <a:lstStyle/>
          <a:p>
            <a:r>
              <a:rPr lang="en-US" sz="1600" dirty="0">
                <a:latin typeface="Arial Black" pitchFamily="34" charset="0"/>
              </a:rPr>
              <a:t>    Call to </a:t>
            </a:r>
          </a:p>
          <a:p>
            <a:r>
              <a:rPr lang="en-US" sz="1600" dirty="0">
                <a:latin typeface="Arial Black" pitchFamily="34" charset="0"/>
              </a:rPr>
              <a:t>Repentance</a:t>
            </a:r>
          </a:p>
        </p:txBody>
      </p:sp>
      <p:sp>
        <p:nvSpPr>
          <p:cNvPr id="62" name="TextBox 61"/>
          <p:cNvSpPr txBox="1"/>
          <p:nvPr/>
        </p:nvSpPr>
        <p:spPr>
          <a:xfrm>
            <a:off x="2514600" y="1447800"/>
            <a:ext cx="2743200" cy="584775"/>
          </a:xfrm>
          <a:prstGeom prst="rect">
            <a:avLst/>
          </a:prstGeom>
          <a:noFill/>
        </p:spPr>
        <p:txBody>
          <a:bodyPr wrap="square" rtlCol="0">
            <a:spAutoFit/>
          </a:bodyPr>
          <a:lstStyle/>
          <a:p>
            <a:r>
              <a:rPr lang="en-US" sz="1600" dirty="0">
                <a:latin typeface="Arial Black" pitchFamily="34" charset="0"/>
              </a:rPr>
              <a:t>  Encouragement</a:t>
            </a:r>
          </a:p>
          <a:p>
            <a:r>
              <a:rPr lang="en-US" sz="1600" dirty="0">
                <a:latin typeface="Arial Black" pitchFamily="34" charset="0"/>
              </a:rPr>
              <a:t>   and Motivation</a:t>
            </a:r>
          </a:p>
        </p:txBody>
      </p:sp>
      <p:sp>
        <p:nvSpPr>
          <p:cNvPr id="63" name="TextBox 62"/>
          <p:cNvSpPr txBox="1"/>
          <p:nvPr/>
        </p:nvSpPr>
        <p:spPr>
          <a:xfrm>
            <a:off x="4572000" y="1905000"/>
            <a:ext cx="2039170" cy="369332"/>
          </a:xfrm>
          <a:prstGeom prst="rect">
            <a:avLst/>
          </a:prstGeom>
          <a:noFill/>
        </p:spPr>
        <p:txBody>
          <a:bodyPr wrap="square" rtlCol="0">
            <a:spAutoFit/>
          </a:bodyPr>
          <a:lstStyle/>
          <a:p>
            <a:r>
              <a:rPr lang="en-US" b="1" dirty="0"/>
              <a:t>Questions</a:t>
            </a:r>
          </a:p>
        </p:txBody>
      </p:sp>
      <p:sp>
        <p:nvSpPr>
          <p:cNvPr id="64" name="TextBox 63"/>
          <p:cNvSpPr txBox="1"/>
          <p:nvPr/>
        </p:nvSpPr>
        <p:spPr>
          <a:xfrm>
            <a:off x="2622801" y="1903749"/>
            <a:ext cx="2141990" cy="369332"/>
          </a:xfrm>
          <a:prstGeom prst="rect">
            <a:avLst/>
          </a:prstGeom>
          <a:noFill/>
        </p:spPr>
        <p:txBody>
          <a:bodyPr wrap="square" rtlCol="0">
            <a:spAutoFit/>
          </a:bodyPr>
          <a:lstStyle/>
          <a:p>
            <a:r>
              <a:rPr lang="en-US" b="1" dirty="0"/>
              <a:t>  </a:t>
            </a:r>
            <a:r>
              <a:rPr lang="en-US" sz="1600" b="1" dirty="0"/>
              <a:t>Night Visions (8)</a:t>
            </a:r>
          </a:p>
        </p:txBody>
      </p:sp>
      <p:sp>
        <p:nvSpPr>
          <p:cNvPr id="66" name="TextBox 65"/>
          <p:cNvSpPr txBox="1"/>
          <p:nvPr/>
        </p:nvSpPr>
        <p:spPr>
          <a:xfrm>
            <a:off x="4572000" y="2362200"/>
            <a:ext cx="1884819" cy="1077218"/>
          </a:xfrm>
          <a:prstGeom prst="rect">
            <a:avLst/>
          </a:prstGeom>
          <a:noFill/>
        </p:spPr>
        <p:txBody>
          <a:bodyPr wrap="square" rtlCol="0">
            <a:spAutoFit/>
          </a:bodyPr>
          <a:lstStyle/>
          <a:p>
            <a:pPr>
              <a:buFont typeface="Arial" pitchFamily="34" charset="0"/>
              <a:buChar char="•"/>
            </a:pPr>
            <a:r>
              <a:rPr lang="en-US" sz="1600" dirty="0"/>
              <a:t>Fasting</a:t>
            </a:r>
          </a:p>
          <a:p>
            <a:pPr>
              <a:buFont typeface="Arial" pitchFamily="34" charset="0"/>
              <a:buChar char="•"/>
            </a:pPr>
            <a:r>
              <a:rPr lang="en-US" sz="1600" dirty="0"/>
              <a:t>Failure</a:t>
            </a:r>
          </a:p>
          <a:p>
            <a:pPr>
              <a:buFont typeface="Arial" pitchFamily="34" charset="0"/>
              <a:buChar char="•"/>
            </a:pPr>
            <a:r>
              <a:rPr lang="en-US" sz="1600" dirty="0"/>
              <a:t>Future</a:t>
            </a:r>
          </a:p>
          <a:p>
            <a:r>
              <a:rPr lang="en-US" sz="1600" dirty="0"/>
              <a:t>of Zion</a:t>
            </a:r>
          </a:p>
        </p:txBody>
      </p:sp>
      <p:sp>
        <p:nvSpPr>
          <p:cNvPr id="67" name="TextBox 66"/>
          <p:cNvSpPr txBox="1"/>
          <p:nvPr/>
        </p:nvSpPr>
        <p:spPr>
          <a:xfrm>
            <a:off x="4495800" y="3505200"/>
            <a:ext cx="1502679" cy="584775"/>
          </a:xfrm>
          <a:prstGeom prst="rect">
            <a:avLst/>
          </a:prstGeom>
          <a:noFill/>
        </p:spPr>
        <p:txBody>
          <a:bodyPr wrap="square" rtlCol="0">
            <a:spAutoFit/>
          </a:bodyPr>
          <a:lstStyle/>
          <a:p>
            <a:r>
              <a:rPr lang="en-US" sz="1600" dirty="0"/>
              <a:t>  Chapters</a:t>
            </a:r>
          </a:p>
          <a:p>
            <a:r>
              <a:rPr lang="en-US" sz="1600" dirty="0"/>
              <a:t>       7-8</a:t>
            </a:r>
          </a:p>
        </p:txBody>
      </p:sp>
      <p:sp>
        <p:nvSpPr>
          <p:cNvPr id="68" name="TextBox 67"/>
          <p:cNvSpPr txBox="1"/>
          <p:nvPr/>
        </p:nvSpPr>
        <p:spPr>
          <a:xfrm>
            <a:off x="6096000" y="1447800"/>
            <a:ext cx="2258027" cy="584775"/>
          </a:xfrm>
          <a:prstGeom prst="rect">
            <a:avLst/>
          </a:prstGeom>
          <a:noFill/>
        </p:spPr>
        <p:txBody>
          <a:bodyPr wrap="square" rtlCol="0">
            <a:spAutoFit/>
          </a:bodyPr>
          <a:lstStyle/>
          <a:p>
            <a:r>
              <a:rPr lang="en-US" sz="1600" dirty="0">
                <a:latin typeface="Arial Black" pitchFamily="34" charset="0"/>
              </a:rPr>
              <a:t>Encouragement</a:t>
            </a:r>
          </a:p>
          <a:p>
            <a:r>
              <a:rPr lang="en-US" sz="1600" dirty="0">
                <a:latin typeface="Arial Black" pitchFamily="34" charset="0"/>
              </a:rPr>
              <a:t>     and Hope</a:t>
            </a:r>
          </a:p>
        </p:txBody>
      </p:sp>
      <p:sp>
        <p:nvSpPr>
          <p:cNvPr id="69" name="TextBox 68"/>
          <p:cNvSpPr txBox="1"/>
          <p:nvPr/>
        </p:nvSpPr>
        <p:spPr>
          <a:xfrm>
            <a:off x="2362200" y="2133600"/>
            <a:ext cx="3277895" cy="1815882"/>
          </a:xfrm>
          <a:prstGeom prst="rect">
            <a:avLst/>
          </a:prstGeom>
          <a:noFill/>
        </p:spPr>
        <p:txBody>
          <a:bodyPr wrap="square" rtlCol="0">
            <a:spAutoFit/>
          </a:bodyPr>
          <a:lstStyle/>
          <a:p>
            <a:pPr>
              <a:buFont typeface="Arial" pitchFamily="34" charset="0"/>
              <a:buChar char="•"/>
            </a:pPr>
            <a:r>
              <a:rPr lang="en-US" sz="1400" dirty="0"/>
              <a:t>Horses and riders</a:t>
            </a:r>
          </a:p>
          <a:p>
            <a:pPr>
              <a:buFont typeface="Arial" pitchFamily="34" charset="0"/>
              <a:buChar char="•"/>
            </a:pPr>
            <a:r>
              <a:rPr lang="en-US" sz="1400" dirty="0"/>
              <a:t>Horns and craftsmen</a:t>
            </a:r>
          </a:p>
          <a:p>
            <a:pPr>
              <a:buFont typeface="Arial" pitchFamily="34" charset="0"/>
              <a:buChar char="•"/>
            </a:pPr>
            <a:r>
              <a:rPr lang="en-US" sz="1400" dirty="0"/>
              <a:t>Surveyor &amp; measuring line</a:t>
            </a:r>
          </a:p>
          <a:p>
            <a:pPr>
              <a:buFont typeface="Arial" pitchFamily="34" charset="0"/>
              <a:buChar char="•"/>
            </a:pPr>
            <a:r>
              <a:rPr lang="en-US" sz="1400" dirty="0"/>
              <a:t>Joshua (Priest) and Satan</a:t>
            </a:r>
          </a:p>
          <a:p>
            <a:pPr>
              <a:buFont typeface="Arial" pitchFamily="34" charset="0"/>
              <a:buChar char="•"/>
            </a:pPr>
            <a:r>
              <a:rPr lang="en-US" sz="1400" dirty="0"/>
              <a:t>Lampstand &amp; seven lights</a:t>
            </a:r>
          </a:p>
          <a:p>
            <a:pPr>
              <a:buFont typeface="Arial" pitchFamily="34" charset="0"/>
              <a:buChar char="•"/>
            </a:pPr>
            <a:r>
              <a:rPr lang="en-US" sz="1400" dirty="0"/>
              <a:t>Flying scroll and warning</a:t>
            </a:r>
          </a:p>
          <a:p>
            <a:pPr>
              <a:buFont typeface="Arial" pitchFamily="34" charset="0"/>
              <a:buChar char="•"/>
            </a:pPr>
            <a:r>
              <a:rPr lang="en-US" sz="1400" dirty="0"/>
              <a:t>Woman and a basket</a:t>
            </a:r>
          </a:p>
          <a:p>
            <a:pPr>
              <a:buFont typeface="Arial" pitchFamily="34" charset="0"/>
              <a:buChar char="•"/>
            </a:pPr>
            <a:r>
              <a:rPr lang="en-US" sz="1400" dirty="0"/>
              <a:t>Chariots and judgment</a:t>
            </a:r>
          </a:p>
        </p:txBody>
      </p:sp>
      <p:sp>
        <p:nvSpPr>
          <p:cNvPr id="70" name="TextBox 69"/>
          <p:cNvSpPr txBox="1"/>
          <p:nvPr/>
        </p:nvSpPr>
        <p:spPr>
          <a:xfrm>
            <a:off x="6248400" y="1905000"/>
            <a:ext cx="2070371" cy="369332"/>
          </a:xfrm>
          <a:prstGeom prst="rect">
            <a:avLst/>
          </a:prstGeom>
          <a:noFill/>
        </p:spPr>
        <p:txBody>
          <a:bodyPr wrap="square" rtlCol="0">
            <a:spAutoFit/>
          </a:bodyPr>
          <a:lstStyle/>
          <a:p>
            <a:r>
              <a:rPr lang="en-US" b="1" dirty="0"/>
              <a:t>     Predictions</a:t>
            </a:r>
          </a:p>
        </p:txBody>
      </p:sp>
      <p:sp>
        <p:nvSpPr>
          <p:cNvPr id="72" name="TextBox 71"/>
          <p:cNvSpPr txBox="1"/>
          <p:nvPr/>
        </p:nvSpPr>
        <p:spPr>
          <a:xfrm>
            <a:off x="6019800" y="2133600"/>
            <a:ext cx="3124200" cy="1446550"/>
          </a:xfrm>
          <a:prstGeom prst="rect">
            <a:avLst/>
          </a:prstGeom>
          <a:noFill/>
        </p:spPr>
        <p:txBody>
          <a:bodyPr wrap="square" rtlCol="0">
            <a:spAutoFit/>
          </a:bodyPr>
          <a:lstStyle/>
          <a:p>
            <a:r>
              <a:rPr lang="en-US" sz="1600" b="1" i="1" dirty="0"/>
              <a:t>         </a:t>
            </a:r>
            <a:r>
              <a:rPr lang="en-US" sz="1600" b="1" i="1" u="sng" dirty="0"/>
              <a:t>“First “Oracle”</a:t>
            </a:r>
          </a:p>
          <a:p>
            <a:pPr>
              <a:buFont typeface="Arial" pitchFamily="34" charset="0"/>
              <a:buChar char="•"/>
            </a:pPr>
            <a:r>
              <a:rPr lang="en-US" sz="1400" dirty="0"/>
              <a:t>  Rejection of  Messiah</a:t>
            </a:r>
          </a:p>
          <a:p>
            <a:pPr>
              <a:buFont typeface="Arial" pitchFamily="34" charset="0"/>
              <a:buChar char="•"/>
            </a:pPr>
            <a:r>
              <a:rPr lang="en-US" sz="1400" dirty="0"/>
              <a:t>  Preservation of Israel</a:t>
            </a:r>
          </a:p>
          <a:p>
            <a:pPr>
              <a:buFont typeface="Arial" pitchFamily="34" charset="0"/>
              <a:buChar char="•"/>
            </a:pPr>
            <a:r>
              <a:rPr lang="en-US" sz="1400" dirty="0"/>
              <a:t>Deception of false prophets</a:t>
            </a:r>
          </a:p>
          <a:p>
            <a:endParaRPr lang="en-US" sz="1400" dirty="0"/>
          </a:p>
          <a:p>
            <a:endParaRPr lang="en-US" sz="1600" dirty="0"/>
          </a:p>
        </p:txBody>
      </p:sp>
      <p:sp>
        <p:nvSpPr>
          <p:cNvPr id="98" name="TextBox 97"/>
          <p:cNvSpPr txBox="1"/>
          <p:nvPr/>
        </p:nvSpPr>
        <p:spPr>
          <a:xfrm>
            <a:off x="6096000" y="3048000"/>
            <a:ext cx="2075810" cy="553998"/>
          </a:xfrm>
          <a:prstGeom prst="rect">
            <a:avLst/>
          </a:prstGeom>
          <a:noFill/>
        </p:spPr>
        <p:txBody>
          <a:bodyPr wrap="square" rtlCol="0">
            <a:spAutoFit/>
          </a:bodyPr>
          <a:lstStyle/>
          <a:p>
            <a:r>
              <a:rPr lang="en-US" sz="1600" b="1" i="1" dirty="0"/>
              <a:t>       </a:t>
            </a:r>
            <a:r>
              <a:rPr lang="en-US" sz="1600" b="1" i="1" u="sng" dirty="0"/>
              <a:t>“Second Oracle” </a:t>
            </a:r>
            <a:endParaRPr lang="en-US" sz="1600" i="1" dirty="0"/>
          </a:p>
          <a:p>
            <a:pPr>
              <a:buFont typeface="Arial" pitchFamily="34" charset="0"/>
              <a:buChar char="•"/>
            </a:pPr>
            <a:r>
              <a:rPr lang="en-US" sz="1400" b="1" i="1" u="sng" dirty="0"/>
              <a:t> </a:t>
            </a:r>
            <a:r>
              <a:rPr lang="en-US" sz="1400" dirty="0"/>
              <a:t>Victory in Jesus</a:t>
            </a:r>
          </a:p>
        </p:txBody>
      </p:sp>
      <p:sp>
        <p:nvSpPr>
          <p:cNvPr id="74" name="TextBox 73"/>
          <p:cNvSpPr txBox="1"/>
          <p:nvPr/>
        </p:nvSpPr>
        <p:spPr>
          <a:xfrm>
            <a:off x="-84759" y="4281874"/>
            <a:ext cx="990601" cy="338554"/>
          </a:xfrm>
          <a:prstGeom prst="rect">
            <a:avLst/>
          </a:prstGeom>
          <a:noFill/>
        </p:spPr>
        <p:txBody>
          <a:bodyPr wrap="square" rtlCol="0">
            <a:spAutoFit/>
          </a:bodyPr>
          <a:lstStyle/>
          <a:p>
            <a:r>
              <a:rPr lang="en-US" sz="1600" dirty="0"/>
              <a:t>       Time</a:t>
            </a:r>
          </a:p>
        </p:txBody>
      </p:sp>
      <p:sp>
        <p:nvSpPr>
          <p:cNvPr id="76" name="TextBox 75"/>
          <p:cNvSpPr txBox="1"/>
          <p:nvPr/>
        </p:nvSpPr>
        <p:spPr>
          <a:xfrm>
            <a:off x="0" y="4876800"/>
            <a:ext cx="990600" cy="338554"/>
          </a:xfrm>
          <a:prstGeom prst="rect">
            <a:avLst/>
          </a:prstGeom>
          <a:noFill/>
        </p:spPr>
        <p:txBody>
          <a:bodyPr wrap="square" rtlCol="0">
            <a:spAutoFit/>
          </a:bodyPr>
          <a:lstStyle/>
          <a:p>
            <a:r>
              <a:rPr lang="en-US" sz="1600" dirty="0"/>
              <a:t>Purpose</a:t>
            </a:r>
          </a:p>
        </p:txBody>
      </p:sp>
      <p:sp>
        <p:nvSpPr>
          <p:cNvPr id="78" name="TextBox 77"/>
          <p:cNvSpPr txBox="1"/>
          <p:nvPr/>
        </p:nvSpPr>
        <p:spPr>
          <a:xfrm>
            <a:off x="0" y="5181600"/>
            <a:ext cx="1162727" cy="369332"/>
          </a:xfrm>
          <a:prstGeom prst="rect">
            <a:avLst/>
          </a:prstGeom>
          <a:noFill/>
        </p:spPr>
        <p:txBody>
          <a:bodyPr wrap="square" rtlCol="0">
            <a:spAutoFit/>
          </a:bodyPr>
          <a:lstStyle/>
          <a:p>
            <a:r>
              <a:rPr lang="en-US" dirty="0"/>
              <a:t>  </a:t>
            </a:r>
            <a:r>
              <a:rPr lang="en-US" sz="1600" dirty="0"/>
              <a:t>Theme</a:t>
            </a:r>
          </a:p>
        </p:txBody>
      </p:sp>
      <p:sp>
        <p:nvSpPr>
          <p:cNvPr id="81" name="TextBox 80"/>
          <p:cNvSpPr txBox="1"/>
          <p:nvPr/>
        </p:nvSpPr>
        <p:spPr>
          <a:xfrm>
            <a:off x="-228600" y="5486400"/>
            <a:ext cx="1351767" cy="369332"/>
          </a:xfrm>
          <a:prstGeom prst="rect">
            <a:avLst/>
          </a:prstGeom>
          <a:noFill/>
        </p:spPr>
        <p:txBody>
          <a:bodyPr wrap="square" rtlCol="0">
            <a:spAutoFit/>
          </a:bodyPr>
          <a:lstStyle/>
          <a:p>
            <a:r>
              <a:rPr lang="en-US" dirty="0"/>
              <a:t>   </a:t>
            </a:r>
            <a:r>
              <a:rPr lang="en-US" sz="1400" dirty="0"/>
              <a:t>Key Verses</a:t>
            </a:r>
          </a:p>
        </p:txBody>
      </p:sp>
      <p:cxnSp>
        <p:nvCxnSpPr>
          <p:cNvPr id="88" name="Straight Connector 87"/>
          <p:cNvCxnSpPr/>
          <p:nvPr/>
        </p:nvCxnSpPr>
        <p:spPr>
          <a:xfrm rot="5400000">
            <a:off x="5067300" y="4686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143000" y="4267200"/>
            <a:ext cx="4648200" cy="369332"/>
          </a:xfrm>
          <a:prstGeom prst="rect">
            <a:avLst/>
          </a:prstGeom>
          <a:noFill/>
        </p:spPr>
        <p:txBody>
          <a:bodyPr wrap="square" rtlCol="0">
            <a:spAutoFit/>
          </a:bodyPr>
          <a:lstStyle/>
          <a:p>
            <a:r>
              <a:rPr lang="en-US" dirty="0"/>
              <a:t>         </a:t>
            </a:r>
            <a:r>
              <a:rPr lang="en-US" sz="1600" dirty="0"/>
              <a:t>Written during the building of the temple</a:t>
            </a:r>
          </a:p>
        </p:txBody>
      </p:sp>
      <p:sp>
        <p:nvSpPr>
          <p:cNvPr id="117" name="TextBox 116"/>
          <p:cNvSpPr txBox="1"/>
          <p:nvPr/>
        </p:nvSpPr>
        <p:spPr>
          <a:xfrm>
            <a:off x="6019800" y="4267200"/>
            <a:ext cx="2514600" cy="338554"/>
          </a:xfrm>
          <a:prstGeom prst="rect">
            <a:avLst/>
          </a:prstGeom>
          <a:noFill/>
        </p:spPr>
        <p:txBody>
          <a:bodyPr wrap="square" rtlCol="0">
            <a:spAutoFit/>
          </a:bodyPr>
          <a:lstStyle/>
          <a:p>
            <a:r>
              <a:rPr lang="en-US" sz="1600" dirty="0"/>
              <a:t>   Written after completion</a:t>
            </a:r>
          </a:p>
        </p:txBody>
      </p:sp>
      <p:sp>
        <p:nvSpPr>
          <p:cNvPr id="119" name="TextBox 118"/>
          <p:cNvSpPr txBox="1"/>
          <p:nvPr/>
        </p:nvSpPr>
        <p:spPr>
          <a:xfrm>
            <a:off x="990600" y="4495800"/>
            <a:ext cx="4648200" cy="738664"/>
          </a:xfrm>
          <a:prstGeom prst="rect">
            <a:avLst/>
          </a:prstGeom>
          <a:noFill/>
        </p:spPr>
        <p:txBody>
          <a:bodyPr wrap="square" rtlCol="0">
            <a:spAutoFit/>
          </a:bodyPr>
          <a:lstStyle/>
          <a:p>
            <a:r>
              <a:rPr lang="en-US" sz="1400" dirty="0"/>
              <a:t>To motivate those working to continue in spite of their own</a:t>
            </a:r>
          </a:p>
          <a:p>
            <a:r>
              <a:rPr lang="en-US" sz="1400" dirty="0"/>
              <a:t>crop failures and financial distress.  Rather than rebuking or </a:t>
            </a:r>
          </a:p>
          <a:p>
            <a:r>
              <a:rPr lang="en-US" sz="1400" dirty="0"/>
              <a:t>condemning, Zechariah inspired the people to work    </a:t>
            </a:r>
          </a:p>
        </p:txBody>
      </p:sp>
      <p:sp>
        <p:nvSpPr>
          <p:cNvPr id="121" name="TextBox 120"/>
          <p:cNvSpPr txBox="1"/>
          <p:nvPr/>
        </p:nvSpPr>
        <p:spPr>
          <a:xfrm>
            <a:off x="5486400" y="4495800"/>
            <a:ext cx="3352800" cy="738664"/>
          </a:xfrm>
          <a:prstGeom prst="rect">
            <a:avLst/>
          </a:prstGeom>
          <a:noFill/>
        </p:spPr>
        <p:txBody>
          <a:bodyPr wrap="square" rtlCol="0">
            <a:spAutoFit/>
          </a:bodyPr>
          <a:lstStyle/>
          <a:p>
            <a:r>
              <a:rPr lang="en-US" sz="1400" dirty="0"/>
              <a:t> To give workers hope  that there was a   </a:t>
            </a:r>
            <a:br>
              <a:rPr lang="en-US" sz="1400" dirty="0"/>
            </a:br>
            <a:r>
              <a:rPr lang="en-US" sz="1400" dirty="0"/>
              <a:t> better day, a far more glorious day that </a:t>
            </a:r>
            <a:br>
              <a:rPr lang="en-US" sz="1400" dirty="0"/>
            </a:br>
            <a:r>
              <a:rPr lang="en-US" sz="1400" dirty="0"/>
              <a:t> was yet to come. Vivid scenes of Messiah .</a:t>
            </a:r>
          </a:p>
        </p:txBody>
      </p:sp>
      <p:sp>
        <p:nvSpPr>
          <p:cNvPr id="137" name="TextBox 136"/>
          <p:cNvSpPr txBox="1"/>
          <p:nvPr/>
        </p:nvSpPr>
        <p:spPr>
          <a:xfrm>
            <a:off x="-152400" y="5867400"/>
            <a:ext cx="1186657" cy="584775"/>
          </a:xfrm>
          <a:prstGeom prst="rect">
            <a:avLst/>
          </a:prstGeom>
          <a:noFill/>
        </p:spPr>
        <p:txBody>
          <a:bodyPr wrap="square" rtlCol="0">
            <a:spAutoFit/>
          </a:bodyPr>
          <a:lstStyle/>
          <a:p>
            <a:r>
              <a:rPr lang="en-US" sz="1600" dirty="0"/>
              <a:t>   Christ in</a:t>
            </a:r>
          </a:p>
          <a:p>
            <a:r>
              <a:rPr lang="en-US" sz="1600" dirty="0"/>
              <a:t> Zechariah</a:t>
            </a:r>
          </a:p>
        </p:txBody>
      </p:sp>
      <p:sp>
        <p:nvSpPr>
          <p:cNvPr id="138" name="TextBox 137"/>
          <p:cNvSpPr txBox="1"/>
          <p:nvPr/>
        </p:nvSpPr>
        <p:spPr>
          <a:xfrm>
            <a:off x="3429000" y="5181600"/>
            <a:ext cx="3983383" cy="369332"/>
          </a:xfrm>
          <a:prstGeom prst="rect">
            <a:avLst/>
          </a:prstGeom>
          <a:noFill/>
        </p:spPr>
        <p:txBody>
          <a:bodyPr wrap="square" rtlCol="0">
            <a:spAutoFit/>
          </a:bodyPr>
          <a:lstStyle/>
          <a:p>
            <a:r>
              <a:rPr lang="en-US" dirty="0"/>
              <a:t>Build the temple, build your future</a:t>
            </a:r>
          </a:p>
        </p:txBody>
      </p:sp>
      <p:sp>
        <p:nvSpPr>
          <p:cNvPr id="139" name="TextBox 138"/>
          <p:cNvSpPr txBox="1"/>
          <p:nvPr/>
        </p:nvSpPr>
        <p:spPr>
          <a:xfrm>
            <a:off x="4114800" y="5486400"/>
            <a:ext cx="1676400" cy="369332"/>
          </a:xfrm>
          <a:prstGeom prst="rect">
            <a:avLst/>
          </a:prstGeom>
          <a:noFill/>
        </p:spPr>
        <p:txBody>
          <a:bodyPr wrap="square" rtlCol="0">
            <a:spAutoFit/>
          </a:bodyPr>
          <a:lstStyle/>
          <a:p>
            <a:r>
              <a:rPr lang="en-US" dirty="0"/>
              <a:t>4:6; 8:3; 9:9-10</a:t>
            </a:r>
          </a:p>
        </p:txBody>
      </p:sp>
      <p:sp>
        <p:nvSpPr>
          <p:cNvPr id="140" name="TextBox 139"/>
          <p:cNvSpPr txBox="1"/>
          <p:nvPr/>
        </p:nvSpPr>
        <p:spPr>
          <a:xfrm>
            <a:off x="762000" y="5791200"/>
            <a:ext cx="9372450" cy="738664"/>
          </a:xfrm>
          <a:prstGeom prst="rect">
            <a:avLst/>
          </a:prstGeom>
          <a:noFill/>
        </p:spPr>
        <p:txBody>
          <a:bodyPr wrap="square" rtlCol="0">
            <a:spAutoFit/>
          </a:bodyPr>
          <a:lstStyle/>
          <a:p>
            <a:r>
              <a:rPr lang="en-US" sz="1400" dirty="0"/>
              <a:t>Zechariah is second only to Isaiah in its number of Messianic prophecies; i.e., </a:t>
            </a:r>
            <a:r>
              <a:rPr lang="en-US" sz="1400" i="1" dirty="0"/>
              <a:t>angel of the Lord </a:t>
            </a:r>
            <a:r>
              <a:rPr lang="en-US" sz="1400" dirty="0"/>
              <a:t>(3:1-2); </a:t>
            </a:r>
            <a:r>
              <a:rPr lang="en-US" sz="1400" i="1" dirty="0"/>
              <a:t>the</a:t>
            </a:r>
          </a:p>
          <a:p>
            <a:r>
              <a:rPr lang="en-US" sz="1400" i="1" dirty="0"/>
              <a:t> righteous Branch </a:t>
            </a:r>
            <a:r>
              <a:rPr lang="en-US" sz="1400" dirty="0"/>
              <a:t>(3:8; 6:12-13); </a:t>
            </a:r>
            <a:r>
              <a:rPr lang="en-US" sz="1400" i="1" dirty="0"/>
              <a:t>the King Priest</a:t>
            </a:r>
            <a:r>
              <a:rPr lang="en-US" sz="1400" dirty="0"/>
              <a:t>; (6:13);</a:t>
            </a:r>
            <a:r>
              <a:rPr lang="en-US" sz="1400" i="1" dirty="0"/>
              <a:t>the cornerstone, tent peg, and bow of the battle</a:t>
            </a:r>
            <a:r>
              <a:rPr lang="en-US" sz="1400" dirty="0"/>
              <a:t> (10:4);</a:t>
            </a:r>
          </a:p>
          <a:p>
            <a:r>
              <a:rPr lang="en-US" sz="1400" dirty="0"/>
              <a:t> </a:t>
            </a:r>
            <a:r>
              <a:rPr lang="en-US" sz="1400" i="1" dirty="0"/>
              <a:t>the good Shepherd </a:t>
            </a:r>
            <a:r>
              <a:rPr lang="en-US" sz="1400" dirty="0"/>
              <a:t>(11:4-13);  </a:t>
            </a:r>
            <a:r>
              <a:rPr lang="en-US" sz="1400" i="1" dirty="0"/>
              <a:t>the pierced One </a:t>
            </a:r>
            <a:r>
              <a:rPr lang="en-US" sz="1400" dirty="0"/>
              <a:t>(12:10); </a:t>
            </a:r>
            <a:r>
              <a:rPr lang="en-US" sz="1400" i="1" dirty="0"/>
              <a:t>and the coming Judge and righteous King </a:t>
            </a:r>
            <a:r>
              <a:rPr lang="en-US" sz="1400" dirty="0"/>
              <a:t>(14)</a:t>
            </a:r>
          </a:p>
        </p:txBody>
      </p:sp>
      <p:sp>
        <p:nvSpPr>
          <p:cNvPr id="4" name="TextBox 3">
            <a:extLst>
              <a:ext uri="{FF2B5EF4-FFF2-40B4-BE49-F238E27FC236}">
                <a16:creationId xmlns:a16="http://schemas.microsoft.com/office/drawing/2014/main" id="{F9D6DE02-74FF-4948-AAA1-845B9FC9488B}"/>
              </a:ext>
            </a:extLst>
          </p:cNvPr>
          <p:cNvSpPr txBox="1"/>
          <p:nvPr/>
        </p:nvSpPr>
        <p:spPr>
          <a:xfrm>
            <a:off x="6562725" y="203537"/>
            <a:ext cx="1848475" cy="1015663"/>
          </a:xfrm>
          <a:prstGeom prst="rect">
            <a:avLst/>
          </a:prstGeom>
          <a:solidFill>
            <a:srgbClr val="FFC000"/>
          </a:solidFill>
        </p:spPr>
        <p:txBody>
          <a:bodyPr wrap="square" rtlCol="0">
            <a:spAutoFit/>
          </a:bodyPr>
          <a:lstStyle/>
          <a:p>
            <a:pPr algn="ctr"/>
            <a:r>
              <a:rPr lang="en-US" sz="2000" b="1" dirty="0"/>
              <a:t>“Whom the Lord Remembers”</a:t>
            </a:r>
          </a:p>
        </p:txBody>
      </p:sp>
      <p:sp>
        <p:nvSpPr>
          <p:cNvPr id="6" name="TextBox 5">
            <a:extLst>
              <a:ext uri="{FF2B5EF4-FFF2-40B4-BE49-F238E27FC236}">
                <a16:creationId xmlns:a16="http://schemas.microsoft.com/office/drawing/2014/main" id="{E1D982ED-3251-AF42-8756-DA8ACBA6F0F3}"/>
              </a:ext>
            </a:extLst>
          </p:cNvPr>
          <p:cNvSpPr txBox="1"/>
          <p:nvPr/>
        </p:nvSpPr>
        <p:spPr>
          <a:xfrm>
            <a:off x="952500" y="237530"/>
            <a:ext cx="1712328" cy="892552"/>
          </a:xfrm>
          <a:prstGeom prst="rect">
            <a:avLst/>
          </a:prstGeom>
          <a:solidFill>
            <a:srgbClr val="FFC000"/>
          </a:solidFill>
        </p:spPr>
        <p:txBody>
          <a:bodyPr wrap="none" rtlCol="0">
            <a:spAutoFit/>
          </a:bodyPr>
          <a:lstStyle/>
          <a:p>
            <a:pPr algn="ctr"/>
            <a:r>
              <a:rPr lang="en-US" sz="2000" b="1" dirty="0"/>
              <a:t>520 B.C</a:t>
            </a:r>
            <a:r>
              <a:rPr lang="en-US" dirty="0"/>
              <a:t>.</a:t>
            </a:r>
          </a:p>
          <a:p>
            <a:pPr algn="ctr"/>
            <a:r>
              <a:rPr lang="en-US" sz="1600" b="1" dirty="0"/>
              <a:t>A couple months </a:t>
            </a:r>
          </a:p>
          <a:p>
            <a:pPr algn="ctr"/>
            <a:r>
              <a:rPr lang="en-US" sz="1600" b="1" dirty="0"/>
              <a:t>after Haggai</a:t>
            </a:r>
          </a:p>
        </p:txBody>
      </p:sp>
      <p:sp>
        <p:nvSpPr>
          <p:cNvPr id="7" name="TextBox 6">
            <a:extLst>
              <a:ext uri="{FF2B5EF4-FFF2-40B4-BE49-F238E27FC236}">
                <a16:creationId xmlns:a16="http://schemas.microsoft.com/office/drawing/2014/main" id="{245E1BDC-B9AE-CC44-9098-14781FD467AA}"/>
              </a:ext>
            </a:extLst>
          </p:cNvPr>
          <p:cNvSpPr txBox="1"/>
          <p:nvPr/>
        </p:nvSpPr>
        <p:spPr>
          <a:xfrm>
            <a:off x="-50175" y="1546235"/>
            <a:ext cx="1030922" cy="2739211"/>
          </a:xfrm>
          <a:prstGeom prst="rect">
            <a:avLst/>
          </a:prstGeom>
          <a:noFill/>
        </p:spPr>
        <p:txBody>
          <a:bodyPr wrap="square" rtlCol="0">
            <a:spAutoFit/>
          </a:bodyPr>
          <a:lstStyle/>
          <a:p>
            <a:pPr algn="ctr"/>
            <a:r>
              <a:rPr lang="en-US" sz="1400" dirty="0"/>
              <a:t>Zechariah , Ezekiel,</a:t>
            </a:r>
          </a:p>
          <a:p>
            <a:pPr algn="ctr"/>
            <a:r>
              <a:rPr lang="en-US" sz="1400" dirty="0"/>
              <a:t>Daniel, &amp; Revelation</a:t>
            </a:r>
          </a:p>
          <a:p>
            <a:pPr algn="ctr"/>
            <a:r>
              <a:rPr lang="en-US" sz="1400" dirty="0"/>
              <a:t>are the four books that are apocalyptic</a:t>
            </a:r>
          </a:p>
          <a:p>
            <a:pPr algn="ctr"/>
            <a:r>
              <a:rPr lang="en-US" sz="1400" dirty="0"/>
              <a:t>in style</a:t>
            </a:r>
          </a:p>
          <a:p>
            <a:endParaRPr lang="en-US" sz="1400" dirty="0"/>
          </a:p>
          <a:p>
            <a:endParaRPr lang="en-US" sz="1400" dirty="0"/>
          </a:p>
          <a:p>
            <a:endParaRPr lang="en-US" dirty="0"/>
          </a:p>
        </p:txBody>
      </p:sp>
      <p:sp>
        <p:nvSpPr>
          <p:cNvPr id="9" name="TextBox 8">
            <a:extLst>
              <a:ext uri="{FF2B5EF4-FFF2-40B4-BE49-F238E27FC236}">
                <a16:creationId xmlns:a16="http://schemas.microsoft.com/office/drawing/2014/main" id="{B407AD7A-76C4-4641-A925-6F0236EF69C3}"/>
              </a:ext>
            </a:extLst>
          </p:cNvPr>
          <p:cNvSpPr txBox="1"/>
          <p:nvPr/>
        </p:nvSpPr>
        <p:spPr>
          <a:xfrm>
            <a:off x="1207216" y="2069573"/>
            <a:ext cx="877163" cy="738664"/>
          </a:xfrm>
          <a:prstGeom prst="rect">
            <a:avLst/>
          </a:prstGeom>
          <a:noFill/>
        </p:spPr>
        <p:txBody>
          <a:bodyPr wrap="none" rtlCol="0">
            <a:spAutoFit/>
          </a:bodyPr>
          <a:lstStyle/>
          <a:p>
            <a:r>
              <a:rPr lang="en-US" sz="1400" dirty="0"/>
              <a:t>A plea to </a:t>
            </a:r>
          </a:p>
          <a:p>
            <a:r>
              <a:rPr lang="en-US" sz="1400" dirty="0"/>
              <a:t>return to</a:t>
            </a:r>
          </a:p>
          <a:p>
            <a:r>
              <a:rPr lang="en-US" sz="1400" dirty="0"/>
              <a:t>the Lord </a:t>
            </a:r>
          </a:p>
        </p:txBody>
      </p:sp>
      <p:sp>
        <p:nvSpPr>
          <p:cNvPr id="11" name="TextBox 10">
            <a:extLst>
              <a:ext uri="{FF2B5EF4-FFF2-40B4-BE49-F238E27FC236}">
                <a16:creationId xmlns:a16="http://schemas.microsoft.com/office/drawing/2014/main" id="{F2E3C4AF-54AD-8548-A520-E6C63AA31814}"/>
              </a:ext>
            </a:extLst>
          </p:cNvPr>
          <p:cNvSpPr txBox="1"/>
          <p:nvPr/>
        </p:nvSpPr>
        <p:spPr>
          <a:xfrm>
            <a:off x="931473" y="2885448"/>
            <a:ext cx="1399742" cy="523220"/>
          </a:xfrm>
          <a:prstGeom prst="rect">
            <a:avLst/>
          </a:prstGeom>
          <a:noFill/>
        </p:spPr>
        <p:txBody>
          <a:bodyPr wrap="none" rtlCol="0">
            <a:spAutoFit/>
          </a:bodyPr>
          <a:lstStyle/>
          <a:p>
            <a:r>
              <a:rPr lang="en-US" sz="1400" dirty="0"/>
              <a:t>“</a:t>
            </a:r>
            <a:r>
              <a:rPr lang="en-US" sz="1400" i="1" dirty="0"/>
              <a:t>Your fathers,</a:t>
            </a:r>
          </a:p>
          <a:p>
            <a:r>
              <a:rPr lang="en-US" sz="1400" i="1" dirty="0"/>
              <a:t>where are they</a:t>
            </a:r>
            <a:r>
              <a:rPr lang="en-US" sz="14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386795"/>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endParaRPr lang="en-US" sz="2000" i="1"/>
          </a:p>
          <a:p>
            <a:pPr marL="982980" lvl="1" indent="-571500">
              <a:buFont typeface="+mj-lt"/>
              <a:buAutoNum type="arabicPeriod"/>
            </a:pPr>
            <a:r>
              <a:rPr lang="en-US" sz="2400" b="1"/>
              <a:t>The Rider and Horseman Among the Myrtle Trees (1:7-17)</a:t>
            </a:r>
          </a:p>
          <a:p>
            <a:pPr marL="982980" lvl="1" indent="-571500">
              <a:buFont typeface="+mj-lt"/>
              <a:buAutoNum type="arabicPeriod"/>
            </a:pPr>
            <a:endParaRPr lang="en-US" sz="2400" b="1"/>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5" name="TextBox 4">
            <a:extLst>
              <a:ext uri="{FF2B5EF4-FFF2-40B4-BE49-F238E27FC236}">
                <a16:creationId xmlns:a16="http://schemas.microsoft.com/office/drawing/2014/main" id="{B999507E-B605-9646-BD82-0263CA75B167}"/>
              </a:ext>
            </a:extLst>
          </p:cNvPr>
          <p:cNvSpPr txBox="1"/>
          <p:nvPr/>
        </p:nvSpPr>
        <p:spPr>
          <a:xfrm rot="10800000" flipV="1">
            <a:off x="380998" y="5284150"/>
            <a:ext cx="8496301" cy="969496"/>
          </a:xfrm>
          <a:prstGeom prst="rect">
            <a:avLst/>
          </a:prstGeom>
          <a:noFill/>
          <a:ln w="76200">
            <a:solidFill>
              <a:srgbClr val="FFC000"/>
            </a:solidFill>
          </a:ln>
        </p:spPr>
        <p:txBody>
          <a:bodyPr wrap="square" rtlCol="0">
            <a:spAutoFit/>
          </a:bodyPr>
          <a:lstStyle/>
          <a:p>
            <a:r>
              <a:rPr lang="en-US" sz="1900"/>
              <a:t>The point of this first vision is to assure them that the temple will be rebuilt.  The prophecy has a double meaning: first, the physical rebuilding of Jerusalem would take place; secondly, God shall “yet choose Jerusalem”  (Messianic, cf. 2:1-12).  </a:t>
            </a:r>
          </a:p>
        </p:txBody>
      </p:sp>
      <p:sp>
        <p:nvSpPr>
          <p:cNvPr id="11" name="TextBox 10">
            <a:extLst>
              <a:ext uri="{FF2B5EF4-FFF2-40B4-BE49-F238E27FC236}">
                <a16:creationId xmlns:a16="http://schemas.microsoft.com/office/drawing/2014/main" id="{94C9EDF9-E675-534A-ACCE-671C4E4BEF4F}"/>
              </a:ext>
            </a:extLst>
          </p:cNvPr>
          <p:cNvSpPr txBox="1"/>
          <p:nvPr/>
        </p:nvSpPr>
        <p:spPr>
          <a:xfrm>
            <a:off x="685800" y="2306799"/>
            <a:ext cx="8191500" cy="2862322"/>
          </a:xfrm>
          <a:prstGeom prst="rect">
            <a:avLst/>
          </a:prstGeom>
          <a:noFill/>
        </p:spPr>
        <p:txBody>
          <a:bodyPr wrap="square" rtlCol="0">
            <a:spAutoFit/>
          </a:bodyPr>
          <a:lstStyle/>
          <a:p>
            <a:pPr marL="342900" indent="-342900">
              <a:buFont typeface="Arial" panose="020B0604020202020204" pitchFamily="34" charset="0"/>
              <a:buChar char="•"/>
            </a:pPr>
            <a:r>
              <a:rPr lang="en-US" sz="2000"/>
              <a:t>Zechariah sees a man riding on a red horse among myrtle trees in a hollow, followed by red, sorrel, and white horses (Zech 1:7-9)   </a:t>
            </a:r>
          </a:p>
          <a:p>
            <a:pPr marL="342900" indent="-342900">
              <a:buFont typeface="Arial" panose="020B0604020202020204" pitchFamily="34" charset="0"/>
              <a:buChar char="•"/>
            </a:pPr>
            <a:r>
              <a:rPr lang="en-US" sz="2000"/>
              <a:t>The horses are explained as sent by the Lord to walk throughout the earth, who report (or perhaps those on them) that the earth is resting quietly (Zech 1:10-11).   </a:t>
            </a:r>
          </a:p>
          <a:p>
            <a:pPr marL="342900" indent="-342900">
              <a:buFont typeface="Arial" panose="020B0604020202020204" pitchFamily="34" charset="0"/>
              <a:buChar char="•"/>
            </a:pPr>
            <a:r>
              <a:rPr lang="en-US" sz="2000"/>
              <a:t>The “Angel of the Lord” asks “</a:t>
            </a:r>
            <a:r>
              <a:rPr lang="en-US" sz="2000" b="1"/>
              <a:t>how long” </a:t>
            </a:r>
            <a:r>
              <a:rPr lang="en-US" sz="2000"/>
              <a:t>will God not show mercy on Jerusalem and Judah  (Zech 1:12).   </a:t>
            </a:r>
          </a:p>
          <a:p>
            <a:pPr marL="342900" indent="-342900">
              <a:buFont typeface="Arial" panose="020B0604020202020204" pitchFamily="34" charset="0"/>
              <a:buChar char="•"/>
            </a:pPr>
            <a:r>
              <a:rPr lang="en-US" sz="2000"/>
              <a:t>The Lord responds with comforting words, which Zechariah is told to proclaim  (Zech 1: 13-17).</a:t>
            </a:r>
          </a:p>
        </p:txBody>
      </p:sp>
    </p:spTree>
    <p:extLst>
      <p:ext uri="{BB962C8B-B14F-4D97-AF65-F5344CB8AC3E}">
        <p14:creationId xmlns:p14="http://schemas.microsoft.com/office/powerpoint/2010/main" val="337686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11"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292352"/>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br>
              <a:rPr lang="en-US" sz="2400"/>
            </a:br>
            <a:r>
              <a:rPr lang="en-US" sz="2400"/>
              <a:t>(</a:t>
            </a:r>
            <a:r>
              <a:rPr lang="en-US" sz="2000" i="1"/>
              <a:t>Note: This is exactly five months after work was renewed on the temple (see Hag. 1:15), and two months after Haggai’s last speech)  </a:t>
            </a:r>
          </a:p>
          <a:p>
            <a:pPr marL="690372" indent="-571500">
              <a:buFont typeface="+mj-lt"/>
              <a:buAutoNum type="alphaUcPeriod" startAt="2"/>
            </a:pPr>
            <a:r>
              <a:rPr lang="en-US" sz="2800" b="1"/>
              <a:t>The Rider and Horseman Among the Myrtle Trees (1:7-17)</a:t>
            </a:r>
          </a:p>
          <a:p>
            <a:pPr marL="982980" lvl="1" indent="-571500">
              <a:buFont typeface="+mj-lt"/>
              <a:buAutoNum type="arabicPeriod"/>
            </a:pPr>
            <a:endParaRPr lang="en-US" sz="2400" b="1"/>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5" name="TextBox 4">
            <a:extLst>
              <a:ext uri="{FF2B5EF4-FFF2-40B4-BE49-F238E27FC236}">
                <a16:creationId xmlns:a16="http://schemas.microsoft.com/office/drawing/2014/main" id="{B999507E-B605-9646-BD82-0263CA75B167}"/>
              </a:ext>
            </a:extLst>
          </p:cNvPr>
          <p:cNvSpPr txBox="1"/>
          <p:nvPr/>
        </p:nvSpPr>
        <p:spPr>
          <a:xfrm rot="10800000" flipV="1">
            <a:off x="223837" y="5738872"/>
            <a:ext cx="8839200" cy="969496"/>
          </a:xfrm>
          <a:prstGeom prst="rect">
            <a:avLst/>
          </a:prstGeom>
          <a:noFill/>
          <a:ln w="76200">
            <a:solidFill>
              <a:srgbClr val="FFC000"/>
            </a:solidFill>
          </a:ln>
        </p:spPr>
        <p:txBody>
          <a:bodyPr wrap="square" rtlCol="0">
            <a:spAutoFit/>
          </a:bodyPr>
          <a:lstStyle/>
          <a:p>
            <a:r>
              <a:rPr lang="en-US" sz="1900"/>
              <a:t>The point of this first vision is to assure them that the temple will be rebuilt.  The prophecy has a double meaning: first, the physical rebuilding of Jerusalem would take place; secondly, God shall “yet choose Jerusalem”  (Messianic, cf. 2:1-12).  </a:t>
            </a:r>
          </a:p>
        </p:txBody>
      </p:sp>
      <p:sp>
        <p:nvSpPr>
          <p:cNvPr id="11" name="TextBox 10">
            <a:extLst>
              <a:ext uri="{FF2B5EF4-FFF2-40B4-BE49-F238E27FC236}">
                <a16:creationId xmlns:a16="http://schemas.microsoft.com/office/drawing/2014/main" id="{94C9EDF9-E675-534A-ACCE-671C4E4BEF4F}"/>
              </a:ext>
            </a:extLst>
          </p:cNvPr>
          <p:cNvSpPr txBox="1"/>
          <p:nvPr/>
        </p:nvSpPr>
        <p:spPr>
          <a:xfrm>
            <a:off x="800100" y="2819400"/>
            <a:ext cx="8191500" cy="2862322"/>
          </a:xfrm>
          <a:prstGeom prst="rect">
            <a:avLst/>
          </a:prstGeom>
          <a:noFill/>
        </p:spPr>
        <p:txBody>
          <a:bodyPr wrap="square" rtlCol="0">
            <a:spAutoFit/>
          </a:bodyPr>
          <a:lstStyle/>
          <a:p>
            <a:pPr marL="342900" indent="-342900">
              <a:buFont typeface="Arial" panose="020B0604020202020204" pitchFamily="34" charset="0"/>
              <a:buChar char="•"/>
            </a:pPr>
            <a:r>
              <a:rPr lang="en-US" sz="2000"/>
              <a:t>Zechariah sees a man riding on a red horse among myrtle trees in a hollow, followed by red, sorrel, and white horses (Zech 1:7-9)   </a:t>
            </a:r>
          </a:p>
          <a:p>
            <a:pPr marL="342900" indent="-342900">
              <a:buFont typeface="Arial" panose="020B0604020202020204" pitchFamily="34" charset="0"/>
              <a:buChar char="•"/>
            </a:pPr>
            <a:r>
              <a:rPr lang="en-US" sz="2000"/>
              <a:t>The horses are explained as sent by the Lord to walk throughout the earth, who report (or perhaps those on them) that the earth is resting quietly (Zech 1:10-11).   </a:t>
            </a:r>
          </a:p>
          <a:p>
            <a:pPr marL="342900" indent="-342900">
              <a:buFont typeface="Arial" panose="020B0604020202020204" pitchFamily="34" charset="0"/>
              <a:buChar char="•"/>
            </a:pPr>
            <a:r>
              <a:rPr lang="en-US" sz="2000"/>
              <a:t>The “Angel of the Lord” asks how long will God not show mercy on Jerusalem and Judah  (Zech 1:12).   </a:t>
            </a:r>
          </a:p>
          <a:p>
            <a:pPr marL="342900" indent="-342900">
              <a:buFont typeface="Arial" panose="020B0604020202020204" pitchFamily="34" charset="0"/>
              <a:buChar char="•"/>
            </a:pPr>
            <a:r>
              <a:rPr lang="en-US" sz="2000"/>
              <a:t>The Lord responds with comforting words, which Zechariah is told to proclaim  (Zech 1: 13-17).</a:t>
            </a:r>
          </a:p>
        </p:txBody>
      </p:sp>
      <p:sp>
        <p:nvSpPr>
          <p:cNvPr id="4" name="TextBox 3">
            <a:extLst>
              <a:ext uri="{FF2B5EF4-FFF2-40B4-BE49-F238E27FC236}">
                <a16:creationId xmlns:a16="http://schemas.microsoft.com/office/drawing/2014/main" id="{0436A454-0A44-B447-9972-98F3546CD0AB}"/>
              </a:ext>
            </a:extLst>
          </p:cNvPr>
          <p:cNvSpPr txBox="1"/>
          <p:nvPr/>
        </p:nvSpPr>
        <p:spPr>
          <a:xfrm rot="10800000" flipV="1">
            <a:off x="685798" y="1997647"/>
            <a:ext cx="7981951" cy="3416320"/>
          </a:xfrm>
          <a:prstGeom prst="rect">
            <a:avLst/>
          </a:prstGeom>
          <a:solidFill>
            <a:srgbClr val="FFC000"/>
          </a:solidFill>
        </p:spPr>
        <p:txBody>
          <a:bodyPr wrap="square" rtlCol="0">
            <a:spAutoFit/>
          </a:bodyPr>
          <a:lstStyle/>
          <a:p>
            <a:r>
              <a:rPr lang="en-US" sz="2400"/>
              <a:t>Remember that the context of these visions is the work of Zechariah and Haggai, who were sent to stir up the people to complete building the temple...  (1) Exhorting them through messages calling the people to repentance (2) Encouraging them by proclaiming the visions the Lord had revealed. </a:t>
            </a:r>
          </a:p>
          <a:p>
            <a:endParaRPr lang="en-US" sz="2400"/>
          </a:p>
          <a:p>
            <a:r>
              <a:rPr lang="en-US" sz="2400"/>
              <a:t>Unless we have an inspired interpretation provided for us in the New Testament we should use caution and humility in interpreting them outside of their context.</a:t>
            </a:r>
          </a:p>
        </p:txBody>
      </p:sp>
    </p:spTree>
    <p:extLst>
      <p:ext uri="{BB962C8B-B14F-4D97-AF65-F5344CB8AC3E}">
        <p14:creationId xmlns:p14="http://schemas.microsoft.com/office/powerpoint/2010/main" val="1506542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2400" b="1"/>
              <a:t>Four Horns and Four Craftsmen (Carpenters) (1:18-21</a:t>
            </a:r>
            <a:r>
              <a:rPr lang="en-US" sz="2400"/>
              <a:t>)</a:t>
            </a:r>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55514464-1D10-684B-A409-7AC6C09C2FD2}"/>
              </a:ext>
            </a:extLst>
          </p:cNvPr>
          <p:cNvSpPr txBox="1"/>
          <p:nvPr/>
        </p:nvSpPr>
        <p:spPr>
          <a:xfrm rot="10800000" flipV="1">
            <a:off x="533399" y="4186237"/>
            <a:ext cx="8229601" cy="862339"/>
          </a:xfrm>
          <a:prstGeom prst="rect">
            <a:avLst/>
          </a:prstGeom>
          <a:noFill/>
          <a:ln w="76200">
            <a:solidFill>
              <a:srgbClr val="FFC000"/>
            </a:solidFill>
          </a:ln>
        </p:spPr>
        <p:txBody>
          <a:bodyPr wrap="square" rtlCol="0">
            <a:spAutoFit/>
          </a:bodyPr>
          <a:lstStyle/>
          <a:p>
            <a:r>
              <a:rPr lang="en-US" sz="2400"/>
              <a:t>The point of this vision is that their enemy powers (surrounding nations) will be cast down.</a:t>
            </a:r>
          </a:p>
        </p:txBody>
      </p:sp>
      <p:sp>
        <p:nvSpPr>
          <p:cNvPr id="5" name="TextBox 4">
            <a:extLst>
              <a:ext uri="{FF2B5EF4-FFF2-40B4-BE49-F238E27FC236}">
                <a16:creationId xmlns:a16="http://schemas.microsoft.com/office/drawing/2014/main" id="{0B823051-D555-344B-986E-48827B44F071}"/>
              </a:ext>
            </a:extLst>
          </p:cNvPr>
          <p:cNvSpPr txBox="1"/>
          <p:nvPr/>
        </p:nvSpPr>
        <p:spPr>
          <a:xfrm>
            <a:off x="914400" y="2862798"/>
            <a:ext cx="8001001" cy="1323439"/>
          </a:xfrm>
          <a:prstGeom prst="rect">
            <a:avLst/>
          </a:prstGeom>
          <a:noFill/>
        </p:spPr>
        <p:txBody>
          <a:bodyPr wrap="square" rtlCol="0">
            <a:spAutoFit/>
          </a:bodyPr>
          <a:lstStyle/>
          <a:p>
            <a:pPr marL="457200" indent="-457200">
              <a:buAutoNum type="alphaLcPeriod"/>
            </a:pPr>
            <a:r>
              <a:rPr lang="en-US" sz="2000"/>
              <a:t>Zechariah sees four horns that are identified as that which scattered Judah, Israel, and Jerusalem (1:18-19).  </a:t>
            </a:r>
          </a:p>
          <a:p>
            <a:pPr marL="457200" indent="-457200">
              <a:buAutoNum type="alphaLcPeriod"/>
            </a:pPr>
            <a:r>
              <a:rPr lang="en-US" sz="2000"/>
              <a:t>He is then shown four craftsmen, who will cast out the horns (nations) that scattered Judah </a:t>
            </a:r>
          </a:p>
        </p:txBody>
      </p:sp>
    </p:spTree>
    <p:extLst>
      <p:ext uri="{BB962C8B-B14F-4D97-AF65-F5344CB8AC3E}">
        <p14:creationId xmlns:p14="http://schemas.microsoft.com/office/powerpoint/2010/main" val="99561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5240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2400" b="1"/>
              <a:t>The Man with the Measuring Line (2:1-13)</a:t>
            </a:r>
          </a:p>
          <a:p>
            <a:pPr marL="411480" lvl="1" indent="0">
              <a:buNone/>
            </a:pPr>
            <a:endParaRPr lang="en-US" sz="2400" b="1"/>
          </a:p>
          <a:p>
            <a:pPr marL="982980" lvl="1" indent="-571500">
              <a:buFont typeface="+mj-lt"/>
              <a:buAutoNum type="arabicPeriod"/>
            </a:pPr>
            <a:endParaRPr lang="en-US" sz="2400"/>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745E6765-E58F-EF48-A659-8319658C6ACC}"/>
              </a:ext>
            </a:extLst>
          </p:cNvPr>
          <p:cNvSpPr txBox="1"/>
          <p:nvPr/>
        </p:nvSpPr>
        <p:spPr>
          <a:xfrm rot="10800000" flipV="1">
            <a:off x="228600" y="5640996"/>
            <a:ext cx="8839200" cy="1015663"/>
          </a:xfrm>
          <a:prstGeom prst="rect">
            <a:avLst/>
          </a:prstGeom>
          <a:noFill/>
          <a:ln w="76200">
            <a:solidFill>
              <a:srgbClr val="FFC000"/>
            </a:solidFill>
          </a:ln>
        </p:spPr>
        <p:txBody>
          <a:bodyPr wrap="square" rtlCol="0">
            <a:spAutoFit/>
          </a:bodyPr>
          <a:lstStyle/>
          <a:p>
            <a:r>
              <a:rPr lang="en-US" sz="2000"/>
              <a:t>The object of this vision is to give understanding of God’s ultimate purpose… Jerusalem will be restored now, but the long-range plan and purpose of God is to build a spiritual Jerusalem which will be unlimited in size (see Zech. 9:9-10).</a:t>
            </a:r>
          </a:p>
        </p:txBody>
      </p:sp>
      <p:sp>
        <p:nvSpPr>
          <p:cNvPr id="5" name="TextBox 4">
            <a:extLst>
              <a:ext uri="{FF2B5EF4-FFF2-40B4-BE49-F238E27FC236}">
                <a16:creationId xmlns:a16="http://schemas.microsoft.com/office/drawing/2014/main" id="{D7DD5F05-7A6D-5A40-BE9F-7EF5E7A5825B}"/>
              </a:ext>
            </a:extLst>
          </p:cNvPr>
          <p:cNvSpPr txBox="1"/>
          <p:nvPr/>
        </p:nvSpPr>
        <p:spPr>
          <a:xfrm>
            <a:off x="914400" y="2971800"/>
            <a:ext cx="8153400" cy="2585323"/>
          </a:xfrm>
          <a:prstGeom prst="rect">
            <a:avLst/>
          </a:prstGeom>
          <a:noFill/>
        </p:spPr>
        <p:txBody>
          <a:bodyPr wrap="square" rtlCol="0">
            <a:spAutoFit/>
          </a:bodyPr>
          <a:lstStyle/>
          <a:p>
            <a:pPr marL="285750" indent="-285750">
              <a:buFont typeface="Arial" panose="020B0604020202020204" pitchFamily="34" charset="0"/>
              <a:buChar char="•"/>
            </a:pPr>
            <a:r>
              <a:rPr lang="en-US"/>
              <a:t>The first part of the vision indicates that Jerusalem would be inhabited, even overflowing, and protected by the Lord (Zech 2:1-53)   </a:t>
            </a:r>
          </a:p>
          <a:p>
            <a:pPr marL="285750" indent="-285750">
              <a:buFont typeface="Arial" panose="020B0604020202020204" pitchFamily="34" charset="0"/>
              <a:buChar char="•"/>
            </a:pPr>
            <a:r>
              <a:rPr lang="en-US"/>
              <a:t>The second part calls for the dispersed Jews to return  - to flee from Babylon (Zech 2:6-9).  </a:t>
            </a:r>
          </a:p>
          <a:p>
            <a:pPr marL="285750" indent="-285750">
              <a:buFont typeface="Arial" panose="020B0604020202020204" pitchFamily="34" charset="0"/>
              <a:buChar char="•"/>
            </a:pPr>
            <a:r>
              <a:rPr lang="en-US"/>
              <a:t>The third part proclaims the future joy of Zion and many nations (Zech 2:10-12).   </a:t>
            </a:r>
            <a:br>
              <a:rPr lang="en-US"/>
            </a:br>
            <a:r>
              <a:rPr lang="en-US"/>
              <a:t>A.  Fulfilled in part soon after the completion of the temple? </a:t>
            </a:r>
          </a:p>
          <a:p>
            <a:r>
              <a:rPr lang="en-US"/>
              <a:t>      B.  Fulfilled in part with the coming of the Messiah? </a:t>
            </a:r>
          </a:p>
          <a:p>
            <a:pPr marL="285750" indent="-285750">
              <a:buFont typeface="Arial" panose="020B0604020202020204" pitchFamily="34" charset="0"/>
              <a:buChar char="•"/>
            </a:pPr>
            <a:r>
              <a:rPr lang="en-US"/>
              <a:t>Finally, a call to all to be silent, for God is aroused (i.e., is about to act! Zech 2:13)  This vision also appears designed to encourage the building of the temple! </a:t>
            </a:r>
          </a:p>
        </p:txBody>
      </p:sp>
    </p:spTree>
    <p:extLst>
      <p:ext uri="{BB962C8B-B14F-4D97-AF65-F5344CB8AC3E}">
        <p14:creationId xmlns:p14="http://schemas.microsoft.com/office/powerpoint/2010/main" val="78755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2400" b="1"/>
              <a:t>The Trial and Acquittal of the High Priest, Joshua (3:1-10)</a:t>
            </a:r>
          </a:p>
          <a:p>
            <a:pPr marL="982980" lvl="1" indent="-571500">
              <a:buFont typeface="+mj-lt"/>
              <a:buAutoNum type="arabicPeriod"/>
            </a:pPr>
            <a:endParaRPr lang="en-US" sz="2400" b="1"/>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B3398602-5381-A74C-9F66-25498030290A}"/>
              </a:ext>
            </a:extLst>
          </p:cNvPr>
          <p:cNvSpPr txBox="1"/>
          <p:nvPr/>
        </p:nvSpPr>
        <p:spPr>
          <a:xfrm rot="10800000" flipV="1">
            <a:off x="190500" y="5728037"/>
            <a:ext cx="8686800" cy="1015663"/>
          </a:xfrm>
          <a:prstGeom prst="rect">
            <a:avLst/>
          </a:prstGeom>
          <a:noFill/>
          <a:ln w="76200">
            <a:solidFill>
              <a:srgbClr val="FFC000"/>
            </a:solidFill>
          </a:ln>
        </p:spPr>
        <p:txBody>
          <a:bodyPr wrap="square" rtlCol="0">
            <a:spAutoFit/>
          </a:bodyPr>
          <a:lstStyle/>
          <a:p>
            <a:r>
              <a:rPr lang="en-US" sz="2000"/>
              <a:t>The point of this vision is to announce the cleansing of the priesthood (in the person of Jeshua who represented all the priests), which enabled them to officiate for the people and to bring them back to God.</a:t>
            </a:r>
          </a:p>
        </p:txBody>
      </p:sp>
      <p:sp>
        <p:nvSpPr>
          <p:cNvPr id="5" name="TextBox 4">
            <a:extLst>
              <a:ext uri="{FF2B5EF4-FFF2-40B4-BE49-F238E27FC236}">
                <a16:creationId xmlns:a16="http://schemas.microsoft.com/office/drawing/2014/main" id="{C8FD8014-589C-804C-9C04-3CD8A38D97EE}"/>
              </a:ext>
            </a:extLst>
          </p:cNvPr>
          <p:cNvSpPr txBox="1"/>
          <p:nvPr/>
        </p:nvSpPr>
        <p:spPr>
          <a:xfrm>
            <a:off x="571500" y="3276600"/>
            <a:ext cx="8305800" cy="2431435"/>
          </a:xfrm>
          <a:prstGeom prst="rect">
            <a:avLst/>
          </a:prstGeom>
          <a:noFill/>
        </p:spPr>
        <p:txBody>
          <a:bodyPr wrap="square" rtlCol="0">
            <a:spAutoFit/>
          </a:bodyPr>
          <a:lstStyle/>
          <a:p>
            <a:pPr marL="342900" indent="-342900">
              <a:buFont typeface="Arial" panose="020B0604020202020204" pitchFamily="34" charset="0"/>
              <a:buChar char="•"/>
            </a:pPr>
            <a:r>
              <a:rPr lang="en-US" sz="1900"/>
              <a:t>In the first part of the vision (Zech 3:1-5), Joshua, the high priest (cf. Hag 1:1), stands in filthy garments before Satan and “the Angel of the Lord”  --- Satan is rebuked, while Joshua is forgiven and clothed with rich robes, as “the Angel of the Lord” stands by.</a:t>
            </a:r>
          </a:p>
          <a:p>
            <a:pPr marL="342900" indent="-342900">
              <a:buFont typeface="Arial" panose="020B0604020202020204" pitchFamily="34" charset="0"/>
              <a:buChar char="•"/>
            </a:pPr>
            <a:r>
              <a:rPr lang="en-US" sz="1900"/>
              <a:t> In the second part of the vision ( Zech 3:6-10)  Joshua is admonished by “the Angel of the Lord” --  He is given conditions for serving as priest before God.</a:t>
            </a:r>
          </a:p>
          <a:p>
            <a:pPr marL="342900" indent="-342900">
              <a:buFont typeface="Arial" panose="020B0604020202020204" pitchFamily="34" charset="0"/>
              <a:buChar char="•"/>
            </a:pPr>
            <a:r>
              <a:rPr lang="en-US" sz="1900"/>
              <a:t>Joshua and his companions (the restored priesthood?) are a sign of the coming Servant, the “Branch” i.e., the coming Messiah  (cf. Isa 11:1-2; Mt 2:23) </a:t>
            </a:r>
          </a:p>
        </p:txBody>
      </p:sp>
    </p:spTree>
    <p:extLst>
      <p:ext uri="{BB962C8B-B14F-4D97-AF65-F5344CB8AC3E}">
        <p14:creationId xmlns:p14="http://schemas.microsoft.com/office/powerpoint/2010/main" val="56503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1400"/>
              <a:t>The Trial and Acquittal of the High Priest, Joshua (3:1-10)</a:t>
            </a:r>
          </a:p>
          <a:p>
            <a:pPr marL="982980" lvl="1" indent="-571500">
              <a:buFont typeface="+mj-lt"/>
              <a:buAutoNum type="arabicPeriod"/>
            </a:pPr>
            <a:r>
              <a:rPr lang="en-US" sz="2400"/>
              <a:t> </a:t>
            </a:r>
            <a:r>
              <a:rPr lang="en-US" sz="2400" b="1"/>
              <a:t>The Golden Candlestick and Two Olive Trees (4:1-14)</a:t>
            </a:r>
          </a:p>
          <a:p>
            <a:pPr marL="982980" lvl="1" indent="-571500">
              <a:buFont typeface="+mj-lt"/>
              <a:buAutoNum type="arabicPeriod"/>
            </a:pPr>
            <a:endParaRPr lang="en-US" sz="2400" b="1"/>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7D5FA7E1-0DAA-AC48-B9C0-F10C3B071A1E}"/>
              </a:ext>
            </a:extLst>
          </p:cNvPr>
          <p:cNvSpPr txBox="1"/>
          <p:nvPr/>
        </p:nvSpPr>
        <p:spPr>
          <a:xfrm rot="10800000" flipV="1">
            <a:off x="631534" y="5491174"/>
            <a:ext cx="8033331" cy="707886"/>
          </a:xfrm>
          <a:prstGeom prst="rect">
            <a:avLst/>
          </a:prstGeom>
          <a:noFill/>
          <a:ln w="76200">
            <a:solidFill>
              <a:srgbClr val="FFC000"/>
            </a:solidFill>
          </a:ln>
        </p:spPr>
        <p:txBody>
          <a:bodyPr wrap="square" rtlCol="0">
            <a:spAutoFit/>
          </a:bodyPr>
          <a:lstStyle/>
          <a:p>
            <a:r>
              <a:rPr lang="en-US" sz="2000"/>
              <a:t>The message of this vision is to assure Zerubbabel that God would enable him to complete the task of rebuilding the temple.  </a:t>
            </a:r>
          </a:p>
        </p:txBody>
      </p:sp>
      <p:sp>
        <p:nvSpPr>
          <p:cNvPr id="5" name="TextBox 4">
            <a:extLst>
              <a:ext uri="{FF2B5EF4-FFF2-40B4-BE49-F238E27FC236}">
                <a16:creationId xmlns:a16="http://schemas.microsoft.com/office/drawing/2014/main" id="{D6D08D5D-FD1C-2E4B-8BE4-70B2B6062265}"/>
              </a:ext>
            </a:extLst>
          </p:cNvPr>
          <p:cNvSpPr txBox="1"/>
          <p:nvPr/>
        </p:nvSpPr>
        <p:spPr>
          <a:xfrm>
            <a:off x="914400" y="3429000"/>
            <a:ext cx="8033331" cy="1754326"/>
          </a:xfrm>
          <a:prstGeom prst="rect">
            <a:avLst/>
          </a:prstGeom>
          <a:noFill/>
        </p:spPr>
        <p:txBody>
          <a:bodyPr wrap="square" rtlCol="0">
            <a:spAutoFit/>
          </a:bodyPr>
          <a:lstStyle/>
          <a:p>
            <a:pPr marL="285750" indent="-285750">
              <a:buFont typeface="Arial" panose="020B0604020202020204" pitchFamily="34" charset="0"/>
              <a:buChar char="•"/>
            </a:pPr>
            <a:r>
              <a:rPr lang="en-US"/>
              <a:t>Awakened from a deep sleep, Zechariah is shown a golden lamp stand with seven lamps and seven pipes, with olive trees on both sides (Zech 4:1-3)</a:t>
            </a:r>
          </a:p>
          <a:p>
            <a:pPr marL="285750" indent="-285750">
              <a:buFont typeface="Arial" panose="020B0604020202020204" pitchFamily="34" charset="0"/>
              <a:buChar char="•"/>
            </a:pPr>
            <a:r>
              <a:rPr lang="en-US"/>
              <a:t>For the eyes of the Lord (represented by the seven lamps) which scan the whole earth, rejoice to see the plumb line in the hand of Zerubbabel (Zech 4:10). and that the olive trees represent “two anointed ones” (Joshua the high priest and Zerubbabel the governor) who stand beside the Lord (Zech 4:11-14).</a:t>
            </a:r>
          </a:p>
        </p:txBody>
      </p:sp>
    </p:spTree>
    <p:extLst>
      <p:ext uri="{BB962C8B-B14F-4D97-AF65-F5344CB8AC3E}">
        <p14:creationId xmlns:p14="http://schemas.microsoft.com/office/powerpoint/2010/main" val="197781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1400"/>
              <a:t>The Trial and Acquittal of the High Priest, Joshua (3:1-10)</a:t>
            </a:r>
          </a:p>
          <a:p>
            <a:pPr marL="982980" lvl="1" indent="-571500">
              <a:buFont typeface="+mj-lt"/>
              <a:buAutoNum type="arabicPeriod"/>
            </a:pPr>
            <a:r>
              <a:rPr lang="en-US" sz="1400"/>
              <a:t> The Golden Candlestick and Two Olive Trees (4:1-14)</a:t>
            </a:r>
          </a:p>
          <a:p>
            <a:pPr marL="982980" lvl="1" indent="-571500">
              <a:buFont typeface="+mj-lt"/>
              <a:buAutoNum type="arabicPeriod"/>
            </a:pPr>
            <a:r>
              <a:rPr lang="en-US" sz="2400" b="1"/>
              <a:t>The Flying Roll (scroll) (5:1-4)</a:t>
            </a:r>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761DCFBB-7AF6-F34D-9055-56F1101BF181}"/>
              </a:ext>
            </a:extLst>
          </p:cNvPr>
          <p:cNvSpPr txBox="1"/>
          <p:nvPr/>
        </p:nvSpPr>
        <p:spPr>
          <a:xfrm rot="10800000" flipV="1">
            <a:off x="762000" y="5733246"/>
            <a:ext cx="7848600" cy="707886"/>
          </a:xfrm>
          <a:prstGeom prst="rect">
            <a:avLst/>
          </a:prstGeom>
          <a:noFill/>
          <a:ln w="76200">
            <a:solidFill>
              <a:srgbClr val="FFC000"/>
            </a:solidFill>
          </a:ln>
        </p:spPr>
        <p:txBody>
          <a:bodyPr wrap="square" rtlCol="0">
            <a:spAutoFit/>
          </a:bodyPr>
          <a:lstStyle/>
          <a:p>
            <a:r>
              <a:rPr lang="en-US" sz="2000"/>
              <a:t>The object of this vision is to show that the curse of God would be upon those who are dishonest (stealing and false swearing) .  </a:t>
            </a:r>
          </a:p>
        </p:txBody>
      </p:sp>
      <p:sp>
        <p:nvSpPr>
          <p:cNvPr id="5" name="TextBox 4">
            <a:extLst>
              <a:ext uri="{FF2B5EF4-FFF2-40B4-BE49-F238E27FC236}">
                <a16:creationId xmlns:a16="http://schemas.microsoft.com/office/drawing/2014/main" id="{7DD6BE4B-2114-3F44-8F2E-4D74C69E2F18}"/>
              </a:ext>
            </a:extLst>
          </p:cNvPr>
          <p:cNvSpPr txBox="1"/>
          <p:nvPr/>
        </p:nvSpPr>
        <p:spPr>
          <a:xfrm>
            <a:off x="929694" y="3829734"/>
            <a:ext cx="8109531" cy="1754326"/>
          </a:xfrm>
          <a:prstGeom prst="rect">
            <a:avLst/>
          </a:prstGeom>
          <a:noFill/>
        </p:spPr>
        <p:txBody>
          <a:bodyPr wrap="square" rtlCol="0">
            <a:spAutoFit/>
          </a:bodyPr>
          <a:lstStyle/>
          <a:p>
            <a:pPr marL="285750" indent="-285750">
              <a:buFont typeface="Arial" panose="020B0604020202020204" pitchFamily="34" charset="0"/>
              <a:buChar char="•"/>
            </a:pPr>
            <a:r>
              <a:rPr lang="en-US"/>
              <a:t>Turning and raising his eyes, Zechariah sees a flying scroll, twenty cubits long and 10 cubits wide (approx. 30 feet by 15 feet)  (Zech 5:1-2).</a:t>
            </a:r>
          </a:p>
          <a:p>
            <a:pPr marL="285750" indent="-285750">
              <a:buFont typeface="Arial" panose="020B0604020202020204" pitchFamily="34" charset="0"/>
              <a:buChar char="•"/>
            </a:pPr>
            <a:r>
              <a:rPr lang="en-US"/>
              <a:t>The scroll is explained as being the curse going out on the whole earth (Zech 5:3-4).   </a:t>
            </a:r>
          </a:p>
          <a:p>
            <a:pPr marL="285750" indent="-285750">
              <a:buFont typeface="Arial" panose="020B0604020202020204" pitchFamily="34" charset="0"/>
              <a:buChar char="•"/>
            </a:pPr>
            <a:r>
              <a:rPr lang="en-US"/>
              <a:t>According to what is written on one side, every thief will be expelled.</a:t>
            </a:r>
          </a:p>
          <a:p>
            <a:pPr marL="285750" indent="-285750">
              <a:buFont typeface="Arial" panose="020B0604020202020204" pitchFamily="34" charset="0"/>
              <a:buChar char="•"/>
            </a:pPr>
            <a:r>
              <a:rPr lang="en-US"/>
              <a:t>According to what is written on the other side, every perjurer will be expelled</a:t>
            </a:r>
          </a:p>
        </p:txBody>
      </p:sp>
    </p:spTree>
    <p:extLst>
      <p:ext uri="{BB962C8B-B14F-4D97-AF65-F5344CB8AC3E}">
        <p14:creationId xmlns:p14="http://schemas.microsoft.com/office/powerpoint/2010/main" val="389055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1400"/>
              <a:t>The Trial and Acquittal of the High Priest, Joshua (3:1-10)</a:t>
            </a:r>
          </a:p>
          <a:p>
            <a:pPr marL="982980" lvl="1" indent="-571500">
              <a:buFont typeface="+mj-lt"/>
              <a:buAutoNum type="arabicPeriod"/>
            </a:pPr>
            <a:r>
              <a:rPr lang="en-US" sz="1400"/>
              <a:t> The Golden Candlestick and Two Olive Trees (4:1-14)</a:t>
            </a:r>
          </a:p>
          <a:p>
            <a:pPr marL="982980" lvl="1" indent="-571500">
              <a:buFont typeface="+mj-lt"/>
              <a:buAutoNum type="arabicPeriod"/>
            </a:pPr>
            <a:r>
              <a:rPr lang="en-US" sz="1400"/>
              <a:t>The Flying Roll (5:1-4)</a:t>
            </a:r>
          </a:p>
          <a:p>
            <a:pPr marL="982980" lvl="1" indent="-571500">
              <a:buFont typeface="+mj-lt"/>
              <a:buAutoNum type="arabicPeriod"/>
            </a:pPr>
            <a:r>
              <a:rPr lang="en-US" sz="2400" b="1"/>
              <a:t>The Woman in the Ephah </a:t>
            </a:r>
            <a:r>
              <a:rPr lang="en-US" sz="2400"/>
              <a:t>(a measure) </a:t>
            </a:r>
            <a:r>
              <a:rPr lang="en-US" sz="2400" b="1"/>
              <a:t> (5:5-11)</a:t>
            </a:r>
          </a:p>
          <a:p>
            <a:pPr marL="982980" lvl="1" indent="-571500">
              <a:buFont typeface="+mj-lt"/>
              <a:buAutoNum type="arabicPeriod"/>
            </a:pPr>
            <a:endParaRPr lang="en-US" sz="2400"/>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0E2DBCBF-F7D7-ED46-98B0-8915C90FBE41}"/>
              </a:ext>
            </a:extLst>
          </p:cNvPr>
          <p:cNvSpPr txBox="1"/>
          <p:nvPr/>
        </p:nvSpPr>
        <p:spPr>
          <a:xfrm rot="10800000" flipV="1">
            <a:off x="5638800" y="2142724"/>
            <a:ext cx="3352800" cy="1446550"/>
          </a:xfrm>
          <a:prstGeom prst="rect">
            <a:avLst/>
          </a:prstGeom>
          <a:noFill/>
          <a:ln w="76200">
            <a:solidFill>
              <a:srgbClr val="FFC000"/>
            </a:solidFill>
          </a:ln>
        </p:spPr>
        <p:txBody>
          <a:bodyPr wrap="square" rtlCol="0">
            <a:spAutoFit/>
          </a:bodyPr>
          <a:lstStyle/>
          <a:p>
            <a:r>
              <a:rPr lang="en-US" sz="2200"/>
              <a:t>When the temple is rebuilt, the land will be purified from wickedness and God will forgive.     </a:t>
            </a:r>
          </a:p>
        </p:txBody>
      </p:sp>
      <p:sp>
        <p:nvSpPr>
          <p:cNvPr id="5" name="TextBox 4">
            <a:extLst>
              <a:ext uri="{FF2B5EF4-FFF2-40B4-BE49-F238E27FC236}">
                <a16:creationId xmlns:a16="http://schemas.microsoft.com/office/drawing/2014/main" id="{77E6EF5D-EB03-E847-9ED2-B7DF1EAFF567}"/>
              </a:ext>
            </a:extLst>
          </p:cNvPr>
          <p:cNvSpPr txBox="1"/>
          <p:nvPr/>
        </p:nvSpPr>
        <p:spPr>
          <a:xfrm>
            <a:off x="228600" y="5921514"/>
            <a:ext cx="8686800" cy="707886"/>
          </a:xfrm>
          <a:prstGeom prst="rect">
            <a:avLst/>
          </a:prstGeom>
          <a:noFill/>
        </p:spPr>
        <p:txBody>
          <a:bodyPr wrap="square" rtlCol="0">
            <a:spAutoFit/>
          </a:bodyPr>
          <a:lstStyle/>
          <a:p>
            <a:r>
              <a:rPr lang="en-US" sz="2000"/>
              <a:t>Note: Each of the last two visions show that God wants His people to be purged from evil …to be holy.  We must be careful to not over interpret a vision.  </a:t>
            </a:r>
          </a:p>
        </p:txBody>
      </p:sp>
      <p:sp>
        <p:nvSpPr>
          <p:cNvPr id="6" name="TextBox 5">
            <a:extLst>
              <a:ext uri="{FF2B5EF4-FFF2-40B4-BE49-F238E27FC236}">
                <a16:creationId xmlns:a16="http://schemas.microsoft.com/office/drawing/2014/main" id="{7E3DD40C-4504-004B-998D-AD2C00224FB5}"/>
              </a:ext>
            </a:extLst>
          </p:cNvPr>
          <p:cNvSpPr txBox="1"/>
          <p:nvPr/>
        </p:nvSpPr>
        <p:spPr>
          <a:xfrm>
            <a:off x="653469" y="4075434"/>
            <a:ext cx="8490531" cy="1754326"/>
          </a:xfrm>
          <a:prstGeom prst="rect">
            <a:avLst/>
          </a:prstGeom>
          <a:noFill/>
        </p:spPr>
        <p:txBody>
          <a:bodyPr wrap="square" rtlCol="0">
            <a:spAutoFit/>
          </a:bodyPr>
          <a:lstStyle/>
          <a:p>
            <a:pPr marL="285750" indent="-285750">
              <a:buFont typeface="Arial" panose="020B0604020202020204" pitchFamily="34" charset="0"/>
              <a:buChar char="•"/>
            </a:pPr>
            <a:r>
              <a:rPr lang="en-US"/>
              <a:t>Zechariah is directed to see a large basket (would hold an ephah - 7 gallons), in which sits a woman (Zech 5:5-7).   The woman is the primary focus of the vision - explained to represent wickedness.</a:t>
            </a:r>
          </a:p>
          <a:p>
            <a:pPr marL="285750" indent="-285750">
              <a:buFont typeface="Arial" panose="020B0604020202020204" pitchFamily="34" charset="0"/>
              <a:buChar char="•"/>
            </a:pPr>
            <a:r>
              <a:rPr lang="en-US"/>
              <a:t> She is thrust down into the basket with a lead cover over the top (Zech 5:8).   </a:t>
            </a:r>
          </a:p>
          <a:p>
            <a:pPr marL="285750" indent="-285750">
              <a:buFont typeface="Arial" panose="020B0604020202020204" pitchFamily="34" charset="0"/>
              <a:buChar char="•"/>
            </a:pPr>
            <a:r>
              <a:rPr lang="en-US"/>
              <a:t>Two women with wings like those of a stork lift the basket to take it a house in the land of Shinar (Babylon)  (Zech 5:9-11)</a:t>
            </a:r>
          </a:p>
        </p:txBody>
      </p:sp>
    </p:spTree>
    <p:extLst>
      <p:ext uri="{BB962C8B-B14F-4D97-AF65-F5344CB8AC3E}">
        <p14:creationId xmlns:p14="http://schemas.microsoft.com/office/powerpoint/2010/main" val="240490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1400"/>
              <a:t>The Trial and Acquittal of the High Priest, Joshua (3:1-10)</a:t>
            </a:r>
          </a:p>
          <a:p>
            <a:pPr marL="982980" lvl="1" indent="-571500">
              <a:buFont typeface="+mj-lt"/>
              <a:buAutoNum type="arabicPeriod"/>
            </a:pPr>
            <a:r>
              <a:rPr lang="en-US" sz="1400"/>
              <a:t> The Golden Candlestick and Two Olive Trees (4:1-14)</a:t>
            </a:r>
          </a:p>
          <a:p>
            <a:pPr marL="982980" lvl="1" indent="-571500">
              <a:buFont typeface="+mj-lt"/>
              <a:buAutoNum type="arabicPeriod"/>
            </a:pPr>
            <a:r>
              <a:rPr lang="en-US" sz="1400"/>
              <a:t>The Flying Roll (5:1-4)</a:t>
            </a:r>
          </a:p>
          <a:p>
            <a:pPr marL="982980" lvl="1" indent="-571500">
              <a:buFont typeface="+mj-lt"/>
              <a:buAutoNum type="arabicPeriod"/>
            </a:pPr>
            <a:r>
              <a:rPr lang="en-US" sz="1400"/>
              <a:t>The Woman in the Ephah (5:5-11)</a:t>
            </a:r>
          </a:p>
          <a:p>
            <a:pPr marL="982980" lvl="1" indent="-571500">
              <a:buFont typeface="+mj-lt"/>
              <a:buAutoNum type="arabicPeriod"/>
            </a:pPr>
            <a:r>
              <a:rPr lang="en-US" sz="2400" b="1"/>
              <a:t>The Four Chariots (6:1-8) </a:t>
            </a:r>
          </a:p>
          <a:p>
            <a:pPr marL="982980" lvl="1" indent="-571500">
              <a:buFont typeface="+mj-lt"/>
              <a:buAutoNum type="arabicPeriod"/>
            </a:pPr>
            <a:endParaRPr lang="en-US" sz="2400"/>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01F43725-7F77-254D-A086-3B290657EAB7}"/>
              </a:ext>
            </a:extLst>
          </p:cNvPr>
          <p:cNvSpPr txBox="1"/>
          <p:nvPr/>
        </p:nvSpPr>
        <p:spPr>
          <a:xfrm rot="10800000" flipV="1">
            <a:off x="5486400" y="2558260"/>
            <a:ext cx="3429000" cy="1323439"/>
          </a:xfrm>
          <a:prstGeom prst="rect">
            <a:avLst/>
          </a:prstGeom>
          <a:noFill/>
          <a:ln w="76200">
            <a:solidFill>
              <a:srgbClr val="FFC000"/>
            </a:solidFill>
          </a:ln>
        </p:spPr>
        <p:txBody>
          <a:bodyPr wrap="square" rtlCol="0">
            <a:spAutoFit/>
          </a:bodyPr>
          <a:lstStyle/>
          <a:p>
            <a:r>
              <a:rPr lang="en-US" sz="2000"/>
              <a:t>The object of this vision is to show that the earth is at peace under the protection and providence of God.</a:t>
            </a:r>
          </a:p>
        </p:txBody>
      </p:sp>
      <p:sp>
        <p:nvSpPr>
          <p:cNvPr id="5" name="TextBox 4">
            <a:extLst>
              <a:ext uri="{FF2B5EF4-FFF2-40B4-BE49-F238E27FC236}">
                <a16:creationId xmlns:a16="http://schemas.microsoft.com/office/drawing/2014/main" id="{85EE3873-E446-BF45-8A4F-AB8B169F9B9F}"/>
              </a:ext>
            </a:extLst>
          </p:cNvPr>
          <p:cNvSpPr txBox="1"/>
          <p:nvPr/>
        </p:nvSpPr>
        <p:spPr>
          <a:xfrm>
            <a:off x="609601" y="4255833"/>
            <a:ext cx="8534399" cy="2585323"/>
          </a:xfrm>
          <a:prstGeom prst="rect">
            <a:avLst/>
          </a:prstGeom>
          <a:noFill/>
        </p:spPr>
        <p:txBody>
          <a:bodyPr wrap="square" rtlCol="0">
            <a:spAutoFit/>
          </a:bodyPr>
          <a:lstStyle/>
          <a:p>
            <a:pPr marL="285750" indent="-285750">
              <a:buFont typeface="Arial" panose="020B0604020202020204" pitchFamily="34" charset="0"/>
              <a:buChar char="•"/>
            </a:pPr>
            <a:r>
              <a:rPr lang="en-US"/>
              <a:t> Zechariah sees four chariots coming between two bronze mountains (Zech 6:1-3).</a:t>
            </a:r>
          </a:p>
          <a:p>
            <a:pPr marL="285750" indent="-285750">
              <a:buFont typeface="Arial" panose="020B0604020202020204" pitchFamily="34" charset="0"/>
              <a:buChar char="•"/>
            </a:pPr>
            <a:r>
              <a:rPr lang="en-US"/>
              <a:t>The first chariot had red horses; the second chariot had black horses; the third chariot had white horses; the fourth chariot had dappled horses. </a:t>
            </a:r>
          </a:p>
          <a:p>
            <a:pPr marL="285750" indent="-285750">
              <a:buFont typeface="Arial" panose="020B0604020202020204" pitchFamily="34" charset="0"/>
              <a:buChar char="•"/>
            </a:pPr>
            <a:r>
              <a:rPr lang="en-US"/>
              <a:t>The four chariots represent the spirits of heaven (four corners of the earth).</a:t>
            </a:r>
          </a:p>
          <a:p>
            <a:pPr marL="285750" indent="-285750">
              <a:buFont typeface="Arial" panose="020B0604020202020204" pitchFamily="34" charset="0"/>
              <a:buChar char="•"/>
            </a:pPr>
            <a:r>
              <a:rPr lang="en-US"/>
              <a:t>The chariot with the black horses is going to the north country, followed by the chariot with the white horses .</a:t>
            </a:r>
          </a:p>
          <a:p>
            <a:pPr marL="285750" indent="-285750">
              <a:buFont typeface="Arial" panose="020B0604020202020204" pitchFamily="34" charset="0"/>
              <a:buChar char="•"/>
            </a:pPr>
            <a:r>
              <a:rPr lang="en-US"/>
              <a:t>The chariot with the dappled horses is going to the south country</a:t>
            </a:r>
          </a:p>
          <a:p>
            <a:pPr marL="285750" indent="-285750">
              <a:buFont typeface="Arial" panose="020B0604020202020204" pitchFamily="34" charset="0"/>
              <a:buChar char="•"/>
            </a:pPr>
            <a:r>
              <a:rPr lang="en-US"/>
              <a:t>The chariots go throughout the earth, with those going to the north giving rest to God’s Spirit in the north country.</a:t>
            </a:r>
          </a:p>
        </p:txBody>
      </p:sp>
    </p:spTree>
    <p:extLst>
      <p:ext uri="{BB962C8B-B14F-4D97-AF65-F5344CB8AC3E}">
        <p14:creationId xmlns:p14="http://schemas.microsoft.com/office/powerpoint/2010/main" val="398044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600200"/>
            <a:ext cx="9067800" cy="5105400"/>
          </a:xfrm>
        </p:spPr>
        <p:txBody>
          <a:bodyPr>
            <a:normAutofit/>
          </a:bodyPr>
          <a:lstStyle/>
          <a:p>
            <a:pPr marL="690372" indent="-571500">
              <a:buFont typeface="+mj-lt"/>
              <a:buAutoNum type="alphaUcPeriod" startAt="2"/>
            </a:pPr>
            <a:r>
              <a:rPr lang="en-US" sz="2400" b="1"/>
              <a:t>Eight night visions designed to comfort </a:t>
            </a:r>
            <a:r>
              <a:rPr lang="en-US" sz="2400"/>
              <a:t>(1:7-6:8):</a:t>
            </a:r>
          </a:p>
          <a:p>
            <a:pPr marL="982980" lvl="1" indent="-571500">
              <a:buFont typeface="+mj-lt"/>
              <a:buAutoNum type="arabicPeriod"/>
            </a:pPr>
            <a:r>
              <a:rPr lang="en-US" sz="1400"/>
              <a:t>The Rider and Horseman Among the Myrtle Trees (1:7-17)</a:t>
            </a:r>
          </a:p>
          <a:p>
            <a:pPr marL="982980" lvl="1" indent="-571500">
              <a:buFont typeface="+mj-lt"/>
              <a:buAutoNum type="arabicPeriod"/>
            </a:pPr>
            <a:r>
              <a:rPr lang="en-US" sz="1400"/>
              <a:t>Four Horns and Four Craftsmen (Carpeneters) (1:18-21)</a:t>
            </a:r>
          </a:p>
          <a:p>
            <a:pPr marL="982980" lvl="1" indent="-571500">
              <a:buFont typeface="+mj-lt"/>
              <a:buAutoNum type="arabicPeriod"/>
            </a:pPr>
            <a:r>
              <a:rPr lang="en-US" sz="1400"/>
              <a:t>The Man with the Measuring Line (2:1-13)</a:t>
            </a:r>
          </a:p>
          <a:p>
            <a:pPr marL="982980" lvl="1" indent="-571500">
              <a:buFont typeface="+mj-lt"/>
              <a:buAutoNum type="arabicPeriod"/>
            </a:pPr>
            <a:r>
              <a:rPr lang="en-US" sz="1400"/>
              <a:t>The Trial and Acquittal of the High Priest, Joshua (3:1-10)</a:t>
            </a:r>
          </a:p>
          <a:p>
            <a:pPr marL="982980" lvl="1" indent="-571500">
              <a:buFont typeface="+mj-lt"/>
              <a:buAutoNum type="arabicPeriod"/>
            </a:pPr>
            <a:r>
              <a:rPr lang="en-US" sz="1400"/>
              <a:t> The Golden Candlestick and Two Olive Trees (4:1-14)</a:t>
            </a:r>
          </a:p>
          <a:p>
            <a:pPr marL="982980" lvl="1" indent="-571500">
              <a:buFont typeface="+mj-lt"/>
              <a:buAutoNum type="arabicPeriod"/>
            </a:pPr>
            <a:r>
              <a:rPr lang="en-US" sz="1400"/>
              <a:t>The Flying Roll (5:1-4)</a:t>
            </a:r>
          </a:p>
          <a:p>
            <a:pPr marL="982980" lvl="1" indent="-571500">
              <a:buFont typeface="+mj-lt"/>
              <a:buAutoNum type="arabicPeriod"/>
            </a:pPr>
            <a:r>
              <a:rPr lang="en-US" sz="1400"/>
              <a:t>The Woman in the Ephah (5:5-11)</a:t>
            </a:r>
          </a:p>
          <a:p>
            <a:pPr marL="982980" lvl="1" indent="-571500">
              <a:buFont typeface="+mj-lt"/>
              <a:buAutoNum type="arabicPeriod"/>
            </a:pPr>
            <a:r>
              <a:rPr lang="en-US" sz="2400" b="1"/>
              <a:t>The Four Chariots (6:1-8) </a:t>
            </a:r>
          </a:p>
          <a:p>
            <a:pPr marL="982980" lvl="1" indent="-571500">
              <a:buFont typeface="+mj-lt"/>
              <a:buAutoNum type="arabicPeriod"/>
            </a:pPr>
            <a:endParaRPr lang="en-US" sz="2400"/>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4" name="TextBox 3">
            <a:extLst>
              <a:ext uri="{FF2B5EF4-FFF2-40B4-BE49-F238E27FC236}">
                <a16:creationId xmlns:a16="http://schemas.microsoft.com/office/drawing/2014/main" id="{01F43725-7F77-254D-A086-3B290657EAB7}"/>
              </a:ext>
            </a:extLst>
          </p:cNvPr>
          <p:cNvSpPr txBox="1"/>
          <p:nvPr/>
        </p:nvSpPr>
        <p:spPr>
          <a:xfrm rot="10800000" flipV="1">
            <a:off x="609600" y="2425243"/>
            <a:ext cx="8305799" cy="1815882"/>
          </a:xfrm>
          <a:prstGeom prst="rect">
            <a:avLst/>
          </a:prstGeom>
          <a:solidFill>
            <a:srgbClr val="FFC000"/>
          </a:solidFill>
          <a:ln w="76200">
            <a:solidFill>
              <a:srgbClr val="FFC000"/>
            </a:solidFill>
          </a:ln>
        </p:spPr>
        <p:txBody>
          <a:bodyPr wrap="square" rtlCol="0">
            <a:spAutoFit/>
          </a:bodyPr>
          <a:lstStyle/>
          <a:p>
            <a:r>
              <a:rPr lang="en-US" sz="2800"/>
              <a:t>With these eight visions in one night, Zechariah had a message to encourage Zerubbabel and Joshua in their efforts to rebuild the temple.  That message would be reinforced with yet another given to Zechariah</a:t>
            </a:r>
          </a:p>
        </p:txBody>
      </p:sp>
      <p:sp>
        <p:nvSpPr>
          <p:cNvPr id="5" name="TextBox 4">
            <a:extLst>
              <a:ext uri="{FF2B5EF4-FFF2-40B4-BE49-F238E27FC236}">
                <a16:creationId xmlns:a16="http://schemas.microsoft.com/office/drawing/2014/main" id="{85EE3873-E446-BF45-8A4F-AB8B169F9B9F}"/>
              </a:ext>
            </a:extLst>
          </p:cNvPr>
          <p:cNvSpPr txBox="1"/>
          <p:nvPr/>
        </p:nvSpPr>
        <p:spPr>
          <a:xfrm>
            <a:off x="609601" y="4255833"/>
            <a:ext cx="8534399" cy="2585323"/>
          </a:xfrm>
          <a:prstGeom prst="rect">
            <a:avLst/>
          </a:prstGeom>
          <a:noFill/>
        </p:spPr>
        <p:txBody>
          <a:bodyPr wrap="square" rtlCol="0">
            <a:spAutoFit/>
          </a:bodyPr>
          <a:lstStyle/>
          <a:p>
            <a:pPr marL="285750" indent="-285750">
              <a:buFont typeface="Arial" panose="020B0604020202020204" pitchFamily="34" charset="0"/>
              <a:buChar char="•"/>
            </a:pPr>
            <a:r>
              <a:rPr lang="en-US"/>
              <a:t> Zechariah sees four chariots coming between two bronze mountains (Zech 6:1-3).</a:t>
            </a:r>
          </a:p>
          <a:p>
            <a:pPr marL="285750" indent="-285750">
              <a:buFont typeface="Arial" panose="020B0604020202020204" pitchFamily="34" charset="0"/>
              <a:buChar char="•"/>
            </a:pPr>
            <a:r>
              <a:rPr lang="en-US"/>
              <a:t>The first chariot had red horses; the second chariot had black horses; the third chariot had white horses; the fourth chariot had dappled horses. </a:t>
            </a:r>
          </a:p>
          <a:p>
            <a:pPr marL="285750" indent="-285750">
              <a:buFont typeface="Arial" panose="020B0604020202020204" pitchFamily="34" charset="0"/>
              <a:buChar char="•"/>
            </a:pPr>
            <a:r>
              <a:rPr lang="en-US"/>
              <a:t>The four chariots represent the spirits of heaven.</a:t>
            </a:r>
          </a:p>
          <a:p>
            <a:pPr marL="285750" indent="-285750">
              <a:buFont typeface="Arial" panose="020B0604020202020204" pitchFamily="34" charset="0"/>
              <a:buChar char="•"/>
            </a:pPr>
            <a:r>
              <a:rPr lang="en-US"/>
              <a:t>The chariot with the black horses is going to the north country, followed by the chariot with the white horses .</a:t>
            </a:r>
          </a:p>
          <a:p>
            <a:pPr marL="285750" indent="-285750">
              <a:buFont typeface="Arial" panose="020B0604020202020204" pitchFamily="34" charset="0"/>
              <a:buChar char="•"/>
            </a:pPr>
            <a:r>
              <a:rPr lang="en-US"/>
              <a:t>The chariot with the dappled horses is going to the south country</a:t>
            </a:r>
          </a:p>
          <a:p>
            <a:pPr marL="285750" indent="-285750">
              <a:buFont typeface="Arial" panose="020B0604020202020204" pitchFamily="34" charset="0"/>
              <a:buChar char="•"/>
            </a:pPr>
            <a:r>
              <a:rPr lang="en-US"/>
              <a:t>The chariots go throughout the earth, with those going to the north giving rest to God’s Spirit in the north country.</a:t>
            </a:r>
          </a:p>
        </p:txBody>
      </p:sp>
    </p:spTree>
    <p:extLst>
      <p:ext uri="{BB962C8B-B14F-4D97-AF65-F5344CB8AC3E}">
        <p14:creationId xmlns:p14="http://schemas.microsoft.com/office/powerpoint/2010/main" val="1332030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900502947"/>
              </p:ext>
            </p:extLst>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a:t>The United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tx2">
                        <a:lumMod val="20000"/>
                        <a:lumOff val="80000"/>
                      </a:schemeClr>
                    </a:solidFill>
                  </a:tcPr>
                </a:tc>
                <a:tc>
                  <a:txBody>
                    <a:bodyPr/>
                    <a:lstStyle/>
                    <a:p>
                      <a:r>
                        <a:rPr lang="en-US" sz="1300" b="1"/>
                        <a:t>1 Sa. 9-1 Ki. 11; 1 Chr. 10, 2 Chr. 9</a:t>
                      </a:r>
                    </a:p>
                  </a:txBody>
                  <a:tcPr marL="68580" marR="68580" marT="34290" marB="34290">
                    <a:solidFill>
                      <a:schemeClr val="tx2">
                        <a:lumMod val="20000"/>
                        <a:lumOff val="80000"/>
                      </a:schemeClr>
                    </a:solidFill>
                  </a:tcPr>
                </a:tc>
                <a:tc>
                  <a:txBody>
                    <a:bodyPr/>
                    <a:lstStyle/>
                    <a:p>
                      <a:pPr algn="ctr"/>
                      <a:r>
                        <a:rPr lang="en-US" sz="1300" b="1"/>
                        <a:t>120</a:t>
                      </a:r>
                    </a:p>
                  </a:txBody>
                  <a:tcPr marL="68580" marR="68580" marT="34290" marB="34290">
                    <a:solidFill>
                      <a:schemeClr val="tx2">
                        <a:lumMod val="20000"/>
                        <a:lumOff val="80000"/>
                      </a:schemeClr>
                    </a:solidFill>
                  </a:tcPr>
                </a:tc>
                <a:tc>
                  <a:txBody>
                    <a:bodyPr/>
                    <a:lstStyle/>
                    <a:p>
                      <a:r>
                        <a:rPr lang="en-US" sz="1300" b="1"/>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a:t>The Divided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a:t>
                      </a:r>
                      <a:r>
                        <a:rPr lang="en-US" sz="1300" b="1" baseline="0"/>
                        <a:t> the division to the fall of Israel</a:t>
                      </a:r>
                      <a:endParaRPr lang="en-US" sz="1300" b="1"/>
                    </a:p>
                  </a:txBody>
                  <a:tcPr marL="68580" marR="68580" marT="34290" marB="34290">
                    <a:solidFill>
                      <a:schemeClr val="tx2">
                        <a:lumMod val="20000"/>
                        <a:lumOff val="80000"/>
                      </a:schemeClr>
                    </a:solidFill>
                  </a:tcPr>
                </a:tc>
                <a:tc>
                  <a:txBody>
                    <a:bodyPr/>
                    <a:lstStyle/>
                    <a:p>
                      <a:r>
                        <a:rPr lang="en-US" sz="1300" b="1"/>
                        <a:t>1 Ki. 12-2 Ki. 20; 2 Chr. 10-32</a:t>
                      </a:r>
                    </a:p>
                  </a:txBody>
                  <a:tcPr marL="68580" marR="68580" marT="34290" marB="34290">
                    <a:solidFill>
                      <a:schemeClr val="tx2">
                        <a:lumMod val="20000"/>
                        <a:lumOff val="80000"/>
                      </a:schemeClr>
                    </a:solidFill>
                  </a:tcPr>
                </a:tc>
                <a:tc>
                  <a:txBody>
                    <a:bodyPr/>
                    <a:lstStyle/>
                    <a:p>
                      <a:pPr algn="ctr"/>
                      <a:r>
                        <a:rPr lang="en-US" sz="1300" b="1"/>
                        <a:t>253</a:t>
                      </a:r>
                    </a:p>
                  </a:txBody>
                  <a:tcPr marL="68580" marR="68580" marT="34290" marB="34290">
                    <a:solidFill>
                      <a:schemeClr val="tx2">
                        <a:lumMod val="20000"/>
                        <a:lumOff val="80000"/>
                      </a:schemeClr>
                    </a:solidFill>
                  </a:tcPr>
                </a:tc>
                <a:tc>
                  <a:txBody>
                    <a:bodyPr/>
                    <a:lstStyle/>
                    <a:p>
                      <a:r>
                        <a:rPr lang="en-US" sz="1300" b="1"/>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a:t>Judah Alone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tx2">
                        <a:lumMod val="20000"/>
                        <a:lumOff val="80000"/>
                      </a:schemeClr>
                    </a:solidFill>
                  </a:tcPr>
                </a:tc>
                <a:tc>
                  <a:txBody>
                    <a:bodyPr/>
                    <a:lstStyle/>
                    <a:p>
                      <a:r>
                        <a:rPr lang="en-US" sz="1300" b="1"/>
                        <a:t>2 Ki. 21-25; 2 Chr. 10-32</a:t>
                      </a:r>
                    </a:p>
                  </a:txBody>
                  <a:tcPr marL="68580" marR="68580" marT="34290" marB="34290">
                    <a:solidFill>
                      <a:schemeClr val="tx2">
                        <a:lumMod val="20000"/>
                        <a:lumOff val="80000"/>
                      </a:schemeClr>
                    </a:solidFill>
                  </a:tcPr>
                </a:tc>
                <a:tc>
                  <a:txBody>
                    <a:bodyPr/>
                    <a:lstStyle/>
                    <a:p>
                      <a:pPr algn="ctr"/>
                      <a:r>
                        <a:rPr lang="en-US" sz="1300" b="1"/>
                        <a:t>125</a:t>
                      </a:r>
                    </a:p>
                  </a:txBody>
                  <a:tcPr marL="68580" marR="68580" marT="34290" marB="34290">
                    <a:solidFill>
                      <a:schemeClr val="tx2">
                        <a:lumMod val="20000"/>
                        <a:lumOff val="80000"/>
                      </a:schemeClr>
                    </a:solidFill>
                  </a:tcPr>
                </a:tc>
                <a:tc>
                  <a:txBody>
                    <a:bodyPr/>
                    <a:lstStyle/>
                    <a:p>
                      <a:r>
                        <a:rPr lang="en-US" sz="1300" b="1"/>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 the fall of Judah to</a:t>
                      </a:r>
                      <a:r>
                        <a:rPr lang="en-US" sz="1300" b="1" baseline="0"/>
                        <a:t> the return</a:t>
                      </a:r>
                      <a:endParaRPr lang="en-US" sz="1300" b="1"/>
                    </a:p>
                  </a:txBody>
                  <a:tcPr marL="68580" marR="68580" marT="34290" marB="34290">
                    <a:solidFill>
                      <a:schemeClr val="tx2">
                        <a:lumMod val="20000"/>
                        <a:lumOff val="80000"/>
                      </a:schemeClr>
                    </a:solidFill>
                  </a:tcPr>
                </a:tc>
                <a:tc>
                  <a:txBody>
                    <a:bodyPr/>
                    <a:lstStyle/>
                    <a:p>
                      <a:r>
                        <a:rPr lang="en-US" sz="1300" b="1"/>
                        <a:t>2 Ki. 25-8- 21;</a:t>
                      </a:r>
                      <a:r>
                        <a:rPr lang="en-US" sz="1300" b="1" baseline="0"/>
                        <a:t> Dan. 1-6; Ezekiel</a:t>
                      </a:r>
                      <a:endParaRPr lang="en-US" sz="1300" b="1"/>
                    </a:p>
                  </a:txBody>
                  <a:tcPr marL="68580" marR="68580" marT="34290" marB="34290">
                    <a:solidFill>
                      <a:schemeClr val="tx2">
                        <a:lumMod val="20000"/>
                        <a:lumOff val="80000"/>
                      </a:schemeClr>
                    </a:solidFill>
                  </a:tcPr>
                </a:tc>
                <a:tc>
                  <a:txBody>
                    <a:bodyPr/>
                    <a:lstStyle/>
                    <a:p>
                      <a:pPr algn="ctr"/>
                      <a:r>
                        <a:rPr lang="en-US" sz="1300" b="1"/>
                        <a:t>70</a:t>
                      </a:r>
                    </a:p>
                  </a:txBody>
                  <a:tcPr marL="68580" marR="68580" marT="34290" marB="34290">
                    <a:solidFill>
                      <a:schemeClr val="tx2">
                        <a:lumMod val="20000"/>
                        <a:lumOff val="80000"/>
                      </a:schemeClr>
                    </a:solidFill>
                  </a:tcPr>
                </a:tc>
                <a:tc>
                  <a:txBody>
                    <a:bodyPr/>
                    <a:lstStyle/>
                    <a:p>
                      <a:r>
                        <a:rPr lang="en-US" sz="1300" b="1"/>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a:t>Restoration of the Jews</a:t>
                      </a:r>
                      <a:endParaRPr lang="en-US" sz="1300" b="1">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the return to end of OT history</a:t>
                      </a:r>
                      <a:endParaRPr lang="en-US" sz="1300" b="1"/>
                    </a:p>
                  </a:txBody>
                  <a:tcPr marL="68580" marR="68580" marT="34290" marB="34290">
                    <a:solidFill>
                      <a:srgbClr val="FFFF00"/>
                    </a:solidFill>
                  </a:tcPr>
                </a:tc>
                <a:tc>
                  <a:txBody>
                    <a:bodyPr/>
                    <a:lstStyle/>
                    <a:p>
                      <a:r>
                        <a:rPr lang="en-US" sz="1300" b="1"/>
                        <a:t>Ezra, Nehemiah</a:t>
                      </a:r>
                    </a:p>
                  </a:txBody>
                  <a:tcPr marL="68580" marR="68580" marT="34290" marB="34290">
                    <a:solidFill>
                      <a:srgbClr val="FFFF00"/>
                    </a:solidFill>
                  </a:tcPr>
                </a:tc>
                <a:tc>
                  <a:txBody>
                    <a:bodyPr/>
                    <a:lstStyle/>
                    <a:p>
                      <a:pPr algn="ctr"/>
                      <a:r>
                        <a:rPr lang="en-US" sz="1300" b="1"/>
                        <a:t>92</a:t>
                      </a:r>
                    </a:p>
                  </a:txBody>
                  <a:tcPr marL="68580" marR="68580" marT="34290" marB="34290">
                    <a:solidFill>
                      <a:srgbClr val="FFFF00"/>
                    </a:solidFill>
                  </a:tcPr>
                </a:tc>
                <a:tc>
                  <a:txBody>
                    <a:bodyPr/>
                    <a:lstStyle/>
                    <a:p>
                      <a:r>
                        <a:rPr lang="en-US" sz="1300" b="1"/>
                        <a:t>Ezra</a:t>
                      </a:r>
                    </a:p>
                  </a:txBody>
                  <a:tcPr marL="68580" marR="68580" marT="34290" marB="34290">
                    <a:solidFill>
                      <a:srgbClr val="FFFF00"/>
                    </a:solidFill>
                  </a:tcPr>
                </a:tc>
                <a:extLst>
                  <a:ext uri="{0D108BD9-81ED-4DB2-BD59-A6C34878D82A}">
                    <a16:rowId xmlns:a16="http://schemas.microsoft.com/office/drawing/2014/main" val="10012"/>
                  </a:ext>
                </a:extLst>
              </a:tr>
              <a:tr h="576901">
                <a:tc>
                  <a:txBody>
                    <a:bodyPr/>
                    <a:lstStyle/>
                    <a:p>
                      <a:r>
                        <a:rPr lang="en-US" sz="1300" b="1"/>
                        <a:t>Between the Testaments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a:t>From end</a:t>
                      </a:r>
                      <a:r>
                        <a:rPr lang="en-US" sz="1300" b="1" baseline="0"/>
                        <a:t> of OT to the beginning of the NT</a:t>
                      </a:r>
                      <a:endParaRPr lang="en-US" sz="1300" b="1"/>
                    </a:p>
                    <a:p>
                      <a:endParaRPr lang="en-US" sz="600" b="1"/>
                    </a:p>
                  </a:txBody>
                  <a:tcPr marL="68580" marR="68580" marT="34290" marB="34290">
                    <a:solidFill>
                      <a:schemeClr val="tx2">
                        <a:lumMod val="20000"/>
                        <a:lumOff val="80000"/>
                      </a:schemeClr>
                    </a:solidFill>
                  </a:tcPr>
                </a:tc>
                <a:tc>
                  <a:txBody>
                    <a:bodyPr/>
                    <a:lstStyle/>
                    <a:p>
                      <a:r>
                        <a:rPr lang="en-US" sz="1300" b="1"/>
                        <a:t>None</a:t>
                      </a:r>
                    </a:p>
                  </a:txBody>
                  <a:tcPr marL="68580" marR="68580" marT="34290" marB="34290">
                    <a:solidFill>
                      <a:schemeClr val="tx2">
                        <a:lumMod val="20000"/>
                        <a:lumOff val="80000"/>
                      </a:schemeClr>
                    </a:solidFill>
                  </a:tcPr>
                </a:tc>
                <a:tc>
                  <a:txBody>
                    <a:bodyPr/>
                    <a:lstStyle/>
                    <a:p>
                      <a:pPr algn="ctr"/>
                      <a:r>
                        <a:rPr lang="en-US" sz="1300" b="1"/>
                        <a:t>400</a:t>
                      </a:r>
                    </a:p>
                  </a:txBody>
                  <a:tcPr marL="68580" marR="68580" marT="34290" marB="34290">
                    <a:solidFill>
                      <a:schemeClr val="tx2">
                        <a:lumMod val="20000"/>
                        <a:lumOff val="80000"/>
                      </a:schemeClr>
                    </a:solidFill>
                  </a:tcPr>
                </a:tc>
                <a:tc>
                  <a:txBody>
                    <a:bodyPr/>
                    <a:lstStyle/>
                    <a:p>
                      <a:r>
                        <a:rPr lang="en-US" sz="1300" b="1"/>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 birth of Jesus to ascension</a:t>
                      </a:r>
                    </a:p>
                  </a:txBody>
                  <a:tcPr marL="68580" marR="68580" marT="34290" marB="34290">
                    <a:solidFill>
                      <a:schemeClr val="tx2">
                        <a:lumMod val="20000"/>
                        <a:lumOff val="80000"/>
                      </a:schemeClr>
                    </a:solidFill>
                  </a:tcPr>
                </a:tc>
                <a:tc>
                  <a:txBody>
                    <a:bodyPr/>
                    <a:lstStyle/>
                    <a:p>
                      <a:r>
                        <a:rPr lang="en-US" sz="1300" b="1"/>
                        <a:t>Mt-Jhn 21; Acts1</a:t>
                      </a:r>
                    </a:p>
                  </a:txBody>
                  <a:tcPr marL="68580" marR="68580" marT="34290" marB="34290">
                    <a:solidFill>
                      <a:schemeClr val="tx2">
                        <a:lumMod val="20000"/>
                        <a:lumOff val="80000"/>
                      </a:schemeClr>
                    </a:solidFill>
                  </a:tcPr>
                </a:tc>
                <a:tc>
                  <a:txBody>
                    <a:bodyPr/>
                    <a:lstStyle/>
                    <a:p>
                      <a:pPr algn="ctr"/>
                      <a:r>
                        <a:rPr lang="en-US" sz="1300" b="1"/>
                        <a:t>34</a:t>
                      </a:r>
                    </a:p>
                  </a:txBody>
                  <a:tcPr marL="68580" marR="68580" marT="34290" marB="34290">
                    <a:solidFill>
                      <a:schemeClr val="tx2">
                        <a:lumMod val="20000"/>
                        <a:lumOff val="80000"/>
                      </a:schemeClr>
                    </a:solidFill>
                  </a:tcPr>
                </a:tc>
                <a:tc>
                  <a:txBody>
                    <a:bodyPr/>
                    <a:lstStyle/>
                    <a:p>
                      <a:r>
                        <a:rPr lang="en-US" sz="1300" b="1"/>
                        <a:t>Jesus</a:t>
                      </a:r>
                    </a:p>
                  </a:txBody>
                  <a:tcPr marL="68580" marR="68580" marT="34290" marB="34290">
                    <a:solidFill>
                      <a:schemeClr val="tx2">
                        <a:lumMod val="20000"/>
                        <a:lumOff val="80000"/>
                      </a:schemeClr>
                    </a:solidFill>
                  </a:tcPr>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 ascension to death of Paul (96 AD approx.)</a:t>
                      </a:r>
                    </a:p>
                  </a:txBody>
                  <a:tcPr marL="68580" marR="68580" marT="34290" marB="34290">
                    <a:solidFill>
                      <a:schemeClr val="tx2">
                        <a:lumMod val="20000"/>
                        <a:lumOff val="80000"/>
                      </a:schemeClr>
                    </a:solidFill>
                  </a:tcPr>
                </a:tc>
                <a:tc>
                  <a:txBody>
                    <a:bodyPr/>
                    <a:lstStyle/>
                    <a:p>
                      <a:r>
                        <a:rPr lang="en-US" sz="1300" b="1"/>
                        <a:t>Acts 2-Revelation</a:t>
                      </a:r>
                    </a:p>
                  </a:txBody>
                  <a:tcPr marL="68580" marR="68580" marT="34290" marB="34290">
                    <a:solidFill>
                      <a:schemeClr val="tx2">
                        <a:lumMod val="20000"/>
                        <a:lumOff val="80000"/>
                      </a:schemeClr>
                    </a:solidFill>
                  </a:tcPr>
                </a:tc>
                <a:tc>
                  <a:txBody>
                    <a:bodyPr/>
                    <a:lstStyle/>
                    <a:p>
                      <a:pPr algn="ctr"/>
                      <a:r>
                        <a:rPr lang="en-US" sz="1300" b="1"/>
                        <a:t>70</a:t>
                      </a:r>
                    </a:p>
                  </a:txBody>
                  <a:tcPr marL="68580" marR="68580" marT="34290" marB="34290">
                    <a:solidFill>
                      <a:schemeClr val="tx2">
                        <a:lumMod val="20000"/>
                        <a:lumOff val="80000"/>
                      </a:schemeClr>
                    </a:solidFill>
                  </a:tcPr>
                </a:tc>
                <a:tc>
                  <a:txBody>
                    <a:bodyPr/>
                    <a:lstStyle/>
                    <a:p>
                      <a:r>
                        <a:rPr lang="en-US" sz="1300" b="1"/>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228600" y="228600"/>
            <a:ext cx="8839200" cy="1063752"/>
          </a:xfrm>
        </p:spPr>
        <p:txBody>
          <a:bodyPr>
            <a:normAutofit fontScale="90000"/>
          </a:bodyPr>
          <a:lstStyle/>
          <a:p>
            <a:pPr marL="571500" indent="-571500">
              <a:buFont typeface="+mj-lt"/>
              <a:buAutoNum type="romanUcPeriod"/>
            </a:pPr>
            <a:r>
              <a:rPr lang="en-US" sz="3200"/>
              <a:t>Comfort from the Lord’s present concern for His people (chapters 1-8)</a:t>
            </a:r>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447800"/>
            <a:ext cx="9067800" cy="5257800"/>
          </a:xfrm>
        </p:spPr>
        <p:txBody>
          <a:bodyPr>
            <a:normAutofit/>
          </a:bodyPr>
          <a:lstStyle/>
          <a:p>
            <a:pPr marL="868680" lvl="1" indent="-457200">
              <a:buFont typeface="+mj-lt"/>
              <a:buAutoNum type="alphaUcPeriod" startAt="3"/>
            </a:pPr>
            <a:r>
              <a:rPr lang="en-US" sz="2200"/>
              <a:t>Chapter 6:9-15: </a:t>
            </a:r>
            <a:r>
              <a:rPr lang="en-US" sz="2200" b="1"/>
              <a:t>The High Priest is crowned to ‘symbolize’ the coronation of the Messiah </a:t>
            </a:r>
          </a:p>
          <a:p>
            <a:pPr marL="982980" lvl="1" indent="-571500">
              <a:buFont typeface="+mj-lt"/>
              <a:buAutoNum type="arabicPeriod"/>
            </a:pPr>
            <a:endParaRPr lang="en-US" sz="2400"/>
          </a:p>
          <a:p>
            <a:pPr marL="982980" lvl="1" indent="-571500">
              <a:buFont typeface="+mj-lt"/>
              <a:buAutoNum type="arabicPeriod"/>
            </a:pPr>
            <a:endParaRPr lang="en-US" sz="2800"/>
          </a:p>
          <a:p>
            <a:pPr marL="690372" indent="-571500">
              <a:buFont typeface="+mj-lt"/>
              <a:buAutoNum type="alphaUcPeriod" startAt="2"/>
            </a:pPr>
            <a:endParaRPr lang="en-US" sz="2800"/>
          </a:p>
        </p:txBody>
      </p:sp>
      <p:sp>
        <p:nvSpPr>
          <p:cNvPr id="5" name="TextBox 4">
            <a:extLst>
              <a:ext uri="{FF2B5EF4-FFF2-40B4-BE49-F238E27FC236}">
                <a16:creationId xmlns:a16="http://schemas.microsoft.com/office/drawing/2014/main" id="{39F121D5-B9F1-4F4F-B3AA-0764B1183D4E}"/>
              </a:ext>
            </a:extLst>
          </p:cNvPr>
          <p:cNvSpPr txBox="1"/>
          <p:nvPr/>
        </p:nvSpPr>
        <p:spPr>
          <a:xfrm>
            <a:off x="228600" y="2362200"/>
            <a:ext cx="8686799" cy="4401205"/>
          </a:xfrm>
          <a:prstGeom prst="rect">
            <a:avLst/>
          </a:prstGeom>
          <a:noFill/>
          <a:ln w="76200">
            <a:solidFill>
              <a:srgbClr val="FFC000"/>
            </a:solidFill>
          </a:ln>
        </p:spPr>
        <p:txBody>
          <a:bodyPr wrap="square" rtlCol="0">
            <a:spAutoFit/>
          </a:bodyPr>
          <a:lstStyle/>
          <a:p>
            <a:r>
              <a:rPr lang="en-US" sz="2000"/>
              <a:t>“And the word of the Lord came to me: 10 “Take from the exiles Heldai, Tobijah, and Jedaiah, who have arrived from Babylon, and go the same day to the house of Josiah, the son of Zephaniah. 11 Take from them silver and gold, and make a crown, and set it on the head of Joshua, the son of Jehozadak, the high priest. 12 And say to him, ‘Thus says the Lord of hosts, “Behold, the man whose name is the </a:t>
            </a:r>
            <a:r>
              <a:rPr lang="en-US" sz="2000" b="1"/>
              <a:t>Branch: for he shall branch out from his place, and he shall build the temple of the Lord. 13 It is he who shall build the temple of the Lord and shall bear royal honor, and shall sit and rule on his throne</a:t>
            </a:r>
            <a:r>
              <a:rPr lang="en-US" sz="2000"/>
              <a:t>. And there shall be a priest on his throne, and the counsel of peace shall be between them both.”’ 14 And the crown shall be in the temple of the Lord as a reminder to Helem, Tobijah, Jedaiah, and Hen the son of Zephaniah.15 “And those who are far off shall come and help to build the temple of the Lord. And you shall know that the Lord of hosts has sent me to you. </a:t>
            </a:r>
            <a:r>
              <a:rPr lang="en-US" sz="2000" b="1"/>
              <a:t>And this shall come to pass, if you will diligently obey the voice of the Lord your God.”</a:t>
            </a:r>
          </a:p>
        </p:txBody>
      </p:sp>
      <p:sp>
        <p:nvSpPr>
          <p:cNvPr id="4" name="TextBox 3">
            <a:extLst>
              <a:ext uri="{FF2B5EF4-FFF2-40B4-BE49-F238E27FC236}">
                <a16:creationId xmlns:a16="http://schemas.microsoft.com/office/drawing/2014/main" id="{4B4D41C3-B613-DB49-B9B4-9A6EA5022510}"/>
              </a:ext>
            </a:extLst>
          </p:cNvPr>
          <p:cNvSpPr txBox="1"/>
          <p:nvPr/>
        </p:nvSpPr>
        <p:spPr>
          <a:xfrm>
            <a:off x="266699" y="2922538"/>
            <a:ext cx="8610599" cy="2308324"/>
          </a:xfrm>
          <a:prstGeom prst="rect">
            <a:avLst/>
          </a:prstGeom>
          <a:solidFill>
            <a:schemeClr val="accent1"/>
          </a:solidFill>
          <a:ln>
            <a:solidFill>
              <a:schemeClr val="accent1"/>
            </a:solidFill>
          </a:ln>
        </p:spPr>
        <p:txBody>
          <a:bodyPr wrap="square" rtlCol="0">
            <a:spAutoFit/>
          </a:bodyPr>
          <a:lstStyle/>
          <a:p>
            <a:r>
              <a:rPr lang="en-US" sz="2400"/>
              <a:t>The symbolic act Zechariah was to perform would have important results:</a:t>
            </a:r>
          </a:p>
          <a:p>
            <a:pPr marL="800100" lvl="1" indent="-342900">
              <a:buAutoNum type="arabicPeriod"/>
            </a:pPr>
            <a:r>
              <a:rPr lang="en-US" sz="2400"/>
              <a:t>The crowning of Joshua, the high priest (6:11).</a:t>
            </a:r>
          </a:p>
          <a:p>
            <a:pPr marL="800100" lvl="1" indent="-342900">
              <a:buAutoNum type="arabicPeriod"/>
            </a:pPr>
            <a:r>
              <a:rPr lang="en-US" sz="2400"/>
              <a:t>The proclamation that he would build the temple (6:13)</a:t>
            </a:r>
          </a:p>
          <a:p>
            <a:pPr marL="800100" lvl="1" indent="-342900">
              <a:buAutoNum type="arabicPeriod"/>
            </a:pPr>
            <a:r>
              <a:rPr lang="en-US" sz="2400"/>
              <a:t>The announcement that in him the two offices of king and priest would be united (6:13).  </a:t>
            </a:r>
          </a:p>
        </p:txBody>
      </p:sp>
    </p:spTree>
    <p:extLst>
      <p:ext uri="{BB962C8B-B14F-4D97-AF65-F5344CB8AC3E}">
        <p14:creationId xmlns:p14="http://schemas.microsoft.com/office/powerpoint/2010/main" val="290418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DE7A3-C482-9B4D-ADEB-583B5F12B307}"/>
              </a:ext>
            </a:extLst>
          </p:cNvPr>
          <p:cNvSpPr>
            <a:spLocks noGrp="1"/>
          </p:cNvSpPr>
          <p:nvPr>
            <p:ph type="title"/>
          </p:nvPr>
        </p:nvSpPr>
        <p:spPr/>
        <p:txBody>
          <a:bodyPr>
            <a:normAutofit/>
          </a:bodyPr>
          <a:lstStyle/>
          <a:p>
            <a:r>
              <a:rPr lang="en-US" sz="3200"/>
              <a:t>I.  Comfort from the Lord’s present concern for His people (chapters 1-8)</a:t>
            </a:r>
          </a:p>
        </p:txBody>
      </p:sp>
      <p:sp>
        <p:nvSpPr>
          <p:cNvPr id="3" name="Content Placeholder 2">
            <a:extLst>
              <a:ext uri="{FF2B5EF4-FFF2-40B4-BE49-F238E27FC236}">
                <a16:creationId xmlns:a16="http://schemas.microsoft.com/office/drawing/2014/main" id="{537F9F8C-3A06-E849-870E-86263803DF27}"/>
              </a:ext>
            </a:extLst>
          </p:cNvPr>
          <p:cNvSpPr>
            <a:spLocks noGrp="1"/>
          </p:cNvSpPr>
          <p:nvPr>
            <p:ph idx="1"/>
          </p:nvPr>
        </p:nvSpPr>
        <p:spPr>
          <a:xfrm>
            <a:off x="228600" y="1752599"/>
            <a:ext cx="8610600" cy="4648201"/>
          </a:xfrm>
        </p:spPr>
        <p:txBody>
          <a:bodyPr>
            <a:normAutofit/>
          </a:bodyPr>
          <a:lstStyle/>
          <a:p>
            <a:pPr marL="633222" indent="-514350">
              <a:buFont typeface="+mj-lt"/>
              <a:buAutoNum type="alphaUcPeriod" startAt="4"/>
            </a:pPr>
            <a:r>
              <a:rPr lang="en-US" sz="2200" b="1"/>
              <a:t>Two years after 1:7 (see 7:1)…The Lord answers their </a:t>
            </a:r>
            <a:r>
              <a:rPr lang="en-US" sz="2200"/>
              <a:t>(Bethel</a:t>
            </a:r>
            <a:r>
              <a:rPr lang="en-US" sz="2200" b="1"/>
              <a:t>) question about continuing to mourn the fall of Jerusalem </a:t>
            </a:r>
            <a:r>
              <a:rPr lang="en-US" sz="2200"/>
              <a:t>(chapters 7-8)</a:t>
            </a:r>
          </a:p>
          <a:p>
            <a:pPr marL="925830" lvl="1" indent="-514350">
              <a:buFont typeface="+mj-lt"/>
              <a:buAutoNum type="arabicPeriod"/>
            </a:pPr>
            <a:r>
              <a:rPr lang="en-US" sz="2200"/>
              <a:t>Should we continue to fast (beyond the day of fasting commanded for Day of Atonement)? (7:1-7; cf. Lev. 16:29)</a:t>
            </a:r>
          </a:p>
          <a:p>
            <a:pPr marL="1191006" lvl="2" indent="-514350">
              <a:buFont typeface="+mj-lt"/>
              <a:buAutoNum type="alphaLcPeriod"/>
            </a:pPr>
            <a:r>
              <a:rPr lang="en-US" sz="2200"/>
              <a:t>They had been fasting multiple times per year while in Babylon (7:5).</a:t>
            </a:r>
          </a:p>
          <a:p>
            <a:pPr marL="1191006" lvl="2" indent="-514350">
              <a:buFont typeface="+mj-lt"/>
              <a:buAutoNum type="alphaLcPeriod"/>
            </a:pPr>
            <a:r>
              <a:rPr lang="en-US" sz="2200"/>
              <a:t>God hasn’t required them to do this.  If they had followed God’s Word, Jerusalem would not have fallen (7:8-14).</a:t>
            </a:r>
          </a:p>
          <a:p>
            <a:pPr marL="1191006" lvl="2" indent="-514350">
              <a:buFont typeface="+mj-lt"/>
              <a:buAutoNum type="alphaLcPeriod"/>
            </a:pPr>
            <a:r>
              <a:rPr lang="en-US" sz="2200"/>
              <a:t>Jerusalem will be restored, therefore, they should rejoice rather than weep (8:1-23).  </a:t>
            </a:r>
          </a:p>
          <a:p>
            <a:endParaRPr lang="en-US" sz="2200"/>
          </a:p>
          <a:p>
            <a:endParaRPr lang="en-US"/>
          </a:p>
        </p:txBody>
      </p:sp>
    </p:spTree>
    <p:extLst>
      <p:ext uri="{BB962C8B-B14F-4D97-AF65-F5344CB8AC3E}">
        <p14:creationId xmlns:p14="http://schemas.microsoft.com/office/powerpoint/2010/main" val="287306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DE7A3-C482-9B4D-ADEB-583B5F12B307}"/>
              </a:ext>
            </a:extLst>
          </p:cNvPr>
          <p:cNvSpPr>
            <a:spLocks noGrp="1"/>
          </p:cNvSpPr>
          <p:nvPr>
            <p:ph type="title"/>
          </p:nvPr>
        </p:nvSpPr>
        <p:spPr/>
        <p:txBody>
          <a:bodyPr>
            <a:normAutofit/>
          </a:bodyPr>
          <a:lstStyle/>
          <a:p>
            <a:r>
              <a:rPr lang="en-US" sz="3200"/>
              <a:t>I.  Comfort from the Lord’s present concern for His people (chapters 1-8)</a:t>
            </a:r>
          </a:p>
        </p:txBody>
      </p:sp>
      <p:sp>
        <p:nvSpPr>
          <p:cNvPr id="3" name="Content Placeholder 2">
            <a:extLst>
              <a:ext uri="{FF2B5EF4-FFF2-40B4-BE49-F238E27FC236}">
                <a16:creationId xmlns:a16="http://schemas.microsoft.com/office/drawing/2014/main" id="{537F9F8C-3A06-E849-870E-86263803DF27}"/>
              </a:ext>
            </a:extLst>
          </p:cNvPr>
          <p:cNvSpPr>
            <a:spLocks noGrp="1"/>
          </p:cNvSpPr>
          <p:nvPr>
            <p:ph idx="1"/>
          </p:nvPr>
        </p:nvSpPr>
        <p:spPr>
          <a:xfrm>
            <a:off x="228600" y="1752599"/>
            <a:ext cx="8610600" cy="4648201"/>
          </a:xfrm>
        </p:spPr>
        <p:txBody>
          <a:bodyPr>
            <a:normAutofit/>
          </a:bodyPr>
          <a:lstStyle/>
          <a:p>
            <a:pPr marL="633222" indent="-514350">
              <a:buFont typeface="+mj-lt"/>
              <a:buAutoNum type="alphaUcPeriod" startAt="4"/>
            </a:pPr>
            <a:r>
              <a:rPr lang="en-US" sz="2400" b="1"/>
              <a:t>Two years later (7:1)…The Lord answers their question about continuing to mourn the fall of Jerusalem </a:t>
            </a:r>
            <a:r>
              <a:rPr lang="en-US" sz="2400"/>
              <a:t>(chapters 7-8)</a:t>
            </a:r>
          </a:p>
          <a:p>
            <a:pPr marL="925830" lvl="1" indent="-514350">
              <a:buFont typeface="+mj-lt"/>
              <a:buAutoNum type="arabicPeriod"/>
            </a:pPr>
            <a:r>
              <a:rPr lang="en-US" sz="2400"/>
              <a:t>Should we continue to fast? (7:1-7)</a:t>
            </a:r>
          </a:p>
          <a:p>
            <a:pPr marL="1191006" lvl="2" indent="-514350">
              <a:buFont typeface="+mj-lt"/>
              <a:buAutoNum type="alphaLcPeriod"/>
            </a:pPr>
            <a:r>
              <a:rPr lang="en-US"/>
              <a:t>If they had followed God’s Word, Jerusalem would not have fallen (7:8-14)</a:t>
            </a:r>
          </a:p>
          <a:p>
            <a:pPr marL="1191006" lvl="2" indent="-514350">
              <a:buFont typeface="+mj-lt"/>
              <a:buAutoNum type="alphaLcPeriod"/>
            </a:pPr>
            <a:r>
              <a:rPr lang="en-US"/>
              <a:t>Jerusalem will be restored, therefore, they should rejoice rather than weep (8:1-23).  </a:t>
            </a:r>
          </a:p>
          <a:p>
            <a:endParaRPr lang="en-US" sz="2400"/>
          </a:p>
          <a:p>
            <a:endParaRPr lang="en-US"/>
          </a:p>
        </p:txBody>
      </p:sp>
      <p:sp>
        <p:nvSpPr>
          <p:cNvPr id="4" name="TextBox 3">
            <a:extLst>
              <a:ext uri="{FF2B5EF4-FFF2-40B4-BE49-F238E27FC236}">
                <a16:creationId xmlns:a16="http://schemas.microsoft.com/office/drawing/2014/main" id="{2490C3F4-2034-924E-86B1-721618BAAAF2}"/>
              </a:ext>
            </a:extLst>
          </p:cNvPr>
          <p:cNvSpPr txBox="1"/>
          <p:nvPr/>
        </p:nvSpPr>
        <p:spPr>
          <a:xfrm>
            <a:off x="762000" y="2590800"/>
            <a:ext cx="7924800" cy="3416320"/>
          </a:xfrm>
          <a:prstGeom prst="rect">
            <a:avLst/>
          </a:prstGeom>
          <a:solidFill>
            <a:srgbClr val="FFC000"/>
          </a:solidFill>
        </p:spPr>
        <p:txBody>
          <a:bodyPr wrap="square" rtlCol="0">
            <a:spAutoFit/>
          </a:bodyPr>
          <a:lstStyle/>
          <a:p>
            <a:r>
              <a:rPr lang="en-US" sz="2400"/>
              <a:t>It is a time for feasting, not fasting: </a:t>
            </a:r>
          </a:p>
          <a:p>
            <a:pPr marL="285750" indent="-285750">
              <a:buFont typeface="Arial" panose="020B0604020202020204" pitchFamily="34" charset="0"/>
              <a:buChar char="•"/>
            </a:pPr>
            <a:r>
              <a:rPr lang="en-US" sz="2400"/>
              <a:t>The Lord is zealous for Zion with great zeal  (8:1-22.)  </a:t>
            </a:r>
          </a:p>
          <a:p>
            <a:pPr marL="285750" indent="-285750">
              <a:buFont typeface="Arial" panose="020B0604020202020204" pitchFamily="34" charset="0"/>
              <a:buChar char="•"/>
            </a:pPr>
            <a:r>
              <a:rPr lang="en-US" sz="2400"/>
              <a:t>He will return to Zion, and dwell in Jerusalem (8:3).</a:t>
            </a:r>
          </a:p>
          <a:p>
            <a:pPr marL="285750" indent="-285750">
              <a:buFont typeface="Arial" panose="020B0604020202020204" pitchFamily="34" charset="0"/>
              <a:buChar char="•"/>
            </a:pPr>
            <a:r>
              <a:rPr lang="en-US" sz="2400"/>
              <a:t>Jerusalem will be called “the City of Truth”, “The Mountain of the LORD of hosts”,   and “The Holy Mountain”  (8:3)</a:t>
            </a:r>
          </a:p>
          <a:p>
            <a:pPr marL="285750" indent="-285750">
              <a:buFont typeface="Arial" panose="020B0604020202020204" pitchFamily="34" charset="0"/>
              <a:buChar char="•"/>
            </a:pPr>
            <a:r>
              <a:rPr lang="en-US" sz="2400"/>
              <a:t>Many nations will come to seek the LORD of hosts in Jerusalem (8:20-22)</a:t>
            </a:r>
          </a:p>
          <a:p>
            <a:pPr marL="285750" indent="-285750">
              <a:buFont typeface="Arial" panose="020B0604020202020204" pitchFamily="34" charset="0"/>
              <a:buChar char="•"/>
            </a:pPr>
            <a:r>
              <a:rPr lang="en-US" sz="2400"/>
              <a:t>People of every language will seek to know the God of the Jews (8:23).</a:t>
            </a:r>
          </a:p>
        </p:txBody>
      </p:sp>
    </p:spTree>
    <p:extLst>
      <p:ext uri="{BB962C8B-B14F-4D97-AF65-F5344CB8AC3E}">
        <p14:creationId xmlns:p14="http://schemas.microsoft.com/office/powerpoint/2010/main" val="896011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304800" y="228600"/>
            <a:ext cx="8839200" cy="1063752"/>
          </a:xfrm>
        </p:spPr>
        <p:txBody>
          <a:bodyPr>
            <a:normAutofit/>
          </a:bodyPr>
          <a:lstStyle/>
          <a:p>
            <a:pPr marL="571500" indent="-571500">
              <a:buFont typeface="+mj-lt"/>
              <a:buAutoNum type="romanUcPeriod" startAt="2"/>
            </a:pPr>
            <a:r>
              <a:rPr lang="en-US" sz="3100"/>
              <a:t>Encouragement and Hope - Future</a:t>
            </a:r>
            <a:endParaRPr lang="en-US" sz="3200"/>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524000"/>
            <a:ext cx="9067800" cy="5410200"/>
          </a:xfrm>
        </p:spPr>
        <p:txBody>
          <a:bodyPr>
            <a:normAutofit fontScale="25000" lnSpcReduction="20000"/>
          </a:bodyPr>
          <a:lstStyle/>
          <a:p>
            <a:pPr marL="576072" indent="-457200">
              <a:buFont typeface="+mj-lt"/>
              <a:buAutoNum type="alphaUcPeriod"/>
            </a:pPr>
            <a:r>
              <a:rPr lang="en-US" sz="8400" b="1"/>
              <a:t>The future of Israel and the people of the Lord </a:t>
            </a:r>
            <a:r>
              <a:rPr lang="en-US" sz="8400"/>
              <a:t>(chapters 9-14)</a:t>
            </a:r>
          </a:p>
          <a:p>
            <a:pPr marL="868680" lvl="1" indent="-457200">
              <a:buFont typeface="+mj-lt"/>
              <a:buAutoNum type="arabicPeriod"/>
            </a:pPr>
            <a:r>
              <a:rPr lang="en-US" sz="8400"/>
              <a:t>Judgment and destruction of the heathen enemies of Israel (9:1-8)</a:t>
            </a:r>
          </a:p>
          <a:p>
            <a:pPr marL="868680" lvl="1" indent="-457200">
              <a:buFont typeface="+mj-lt"/>
              <a:buAutoNum type="arabicPeriod"/>
            </a:pPr>
            <a:r>
              <a:rPr lang="en-US" sz="8400"/>
              <a:t>The coming of the Messiah (9:9-17)</a:t>
            </a:r>
          </a:p>
          <a:p>
            <a:pPr marL="868680" lvl="1" indent="-457200">
              <a:buFont typeface="+mj-lt"/>
              <a:buAutoNum type="arabicPeriod"/>
            </a:pPr>
            <a:r>
              <a:rPr lang="en-US" sz="8400"/>
              <a:t>The Lord shall redeem His people (10:1-12)</a:t>
            </a:r>
          </a:p>
          <a:p>
            <a:pPr marL="868680" lvl="1" indent="-457200">
              <a:buFont typeface="+mj-lt"/>
              <a:buAutoNum type="arabicPeriod"/>
            </a:pPr>
            <a:r>
              <a:rPr lang="en-US" sz="8400"/>
              <a:t>Allegories which illustrate the future of Israel (11:1-17)</a:t>
            </a:r>
          </a:p>
          <a:p>
            <a:pPr marL="1133856" lvl="2" indent="-457200">
              <a:buFont typeface="+mj-lt"/>
              <a:buAutoNum type="alphaLcPeriod"/>
            </a:pPr>
            <a:r>
              <a:rPr lang="en-US" sz="8400"/>
              <a:t>A Lamentation (11:1-3)</a:t>
            </a:r>
          </a:p>
          <a:p>
            <a:pPr marL="1133856" lvl="2" indent="-457200">
              <a:buFont typeface="+mj-lt"/>
              <a:buAutoNum type="alphaLcPeriod"/>
            </a:pPr>
            <a:r>
              <a:rPr lang="en-US" sz="8400"/>
              <a:t>An allegory about the rejection of the ‘Good Shepherd’ by physical Israel (11:4-14)</a:t>
            </a:r>
          </a:p>
          <a:p>
            <a:pPr marL="1133856" lvl="2" indent="-457200">
              <a:buFont typeface="+mj-lt"/>
              <a:buAutoNum type="alphaLcPeriod"/>
            </a:pPr>
            <a:r>
              <a:rPr lang="en-US" sz="8400"/>
              <a:t>An allegory about the ‘foolish (worthless) shepherd’ (11:15-17)</a:t>
            </a:r>
          </a:p>
          <a:p>
            <a:pPr marL="925830" lvl="1" indent="-514350">
              <a:buFont typeface="+mj-lt"/>
              <a:buAutoNum type="arabicPeriod"/>
            </a:pPr>
            <a:r>
              <a:rPr lang="en-US" sz="8400" b="1"/>
              <a:t>“In that day” </a:t>
            </a:r>
            <a:r>
              <a:rPr lang="en-US" sz="8400"/>
              <a:t>spiritual Jerusalem shall be delivered (12:1-9)</a:t>
            </a:r>
          </a:p>
          <a:p>
            <a:pPr marL="925830" lvl="1" indent="-514350">
              <a:buFont typeface="+mj-lt"/>
              <a:buAutoNum type="arabicPeriod"/>
            </a:pPr>
            <a:r>
              <a:rPr lang="en-US" sz="8400"/>
              <a:t>“</a:t>
            </a:r>
            <a:r>
              <a:rPr lang="en-US" sz="8400" b="1"/>
              <a:t>In that day” </a:t>
            </a:r>
            <a:r>
              <a:rPr lang="en-US" sz="8400"/>
              <a:t>the spirit of grace and a foundation for salvation will be available (12:10-36)</a:t>
            </a:r>
          </a:p>
          <a:p>
            <a:pPr marL="925830" lvl="1" indent="-514350">
              <a:buFont typeface="+mj-lt"/>
              <a:buAutoNum type="arabicPeriod"/>
            </a:pPr>
            <a:r>
              <a:rPr lang="en-US" sz="8400" b="1"/>
              <a:t>“In that day” </a:t>
            </a:r>
            <a:r>
              <a:rPr lang="en-US" sz="8400"/>
              <a:t>the people of God will be refined and purified by persecution (13:7-14:21).  </a:t>
            </a:r>
          </a:p>
          <a:p>
            <a:pPr marL="925830" lvl="1" indent="-514350">
              <a:buFont typeface="+mj-lt"/>
              <a:buAutoNum type="arabicPeriod"/>
            </a:pPr>
            <a:endParaRPr lang="en-US" sz="6800"/>
          </a:p>
          <a:p>
            <a:pPr marL="411480" lvl="1" indent="0">
              <a:buNone/>
            </a:pPr>
            <a:br>
              <a:rPr lang="en-US" sz="6800"/>
            </a:br>
            <a:br>
              <a:rPr lang="en-US" sz="6800"/>
            </a:br>
            <a:endParaRPr lang="en-US" sz="6800"/>
          </a:p>
          <a:p>
            <a:pPr marL="925830" lvl="1" indent="-514350">
              <a:buFont typeface="+mj-lt"/>
              <a:buAutoNum type="arabicPeriod"/>
            </a:pPr>
            <a:endParaRPr lang="en-US" sz="5500"/>
          </a:p>
          <a:p>
            <a:pPr marL="925830" lvl="1" indent="-514350">
              <a:buFont typeface="+mj-lt"/>
              <a:buAutoNum type="arabicPeriod"/>
            </a:pPr>
            <a:endParaRPr lang="en-US" sz="5500"/>
          </a:p>
          <a:p>
            <a:pPr marL="925830" lvl="1" indent="-514350">
              <a:buFont typeface="+mj-lt"/>
              <a:buAutoNum type="arabicPeriod"/>
            </a:pPr>
            <a:endParaRPr lang="en-US" sz="5500"/>
          </a:p>
          <a:p>
            <a:pPr marL="1133856" lvl="2" indent="-457200">
              <a:buFont typeface="+mj-lt"/>
              <a:buAutoNum type="alphaLcPeriod"/>
            </a:pPr>
            <a:endParaRPr lang="en-US" sz="1600"/>
          </a:p>
        </p:txBody>
      </p:sp>
    </p:spTree>
    <p:extLst>
      <p:ext uri="{BB962C8B-B14F-4D97-AF65-F5344CB8AC3E}">
        <p14:creationId xmlns:p14="http://schemas.microsoft.com/office/powerpoint/2010/main" val="307825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BD7-0411-684C-8514-A8576A962AE2}"/>
              </a:ext>
            </a:extLst>
          </p:cNvPr>
          <p:cNvSpPr>
            <a:spLocks noGrp="1"/>
          </p:cNvSpPr>
          <p:nvPr>
            <p:ph type="title"/>
          </p:nvPr>
        </p:nvSpPr>
        <p:spPr>
          <a:xfrm>
            <a:off x="304800" y="228600"/>
            <a:ext cx="8839200" cy="1063752"/>
          </a:xfrm>
        </p:spPr>
        <p:txBody>
          <a:bodyPr>
            <a:normAutofit/>
          </a:bodyPr>
          <a:lstStyle/>
          <a:p>
            <a:pPr marL="571500" indent="-571500">
              <a:buFont typeface="+mj-lt"/>
              <a:buAutoNum type="romanUcPeriod" startAt="2"/>
            </a:pPr>
            <a:r>
              <a:rPr lang="en-US" sz="3100"/>
              <a:t>Encouragement and Hope - Future</a:t>
            </a:r>
            <a:endParaRPr lang="en-US" sz="3200"/>
          </a:p>
        </p:txBody>
      </p:sp>
      <p:sp>
        <p:nvSpPr>
          <p:cNvPr id="3" name="Content Placeholder 2">
            <a:extLst>
              <a:ext uri="{FF2B5EF4-FFF2-40B4-BE49-F238E27FC236}">
                <a16:creationId xmlns:a16="http://schemas.microsoft.com/office/drawing/2014/main" id="{B7735FF7-FC07-9A42-B685-816D4E051FC1}"/>
              </a:ext>
            </a:extLst>
          </p:cNvPr>
          <p:cNvSpPr>
            <a:spLocks noGrp="1"/>
          </p:cNvSpPr>
          <p:nvPr>
            <p:ph idx="1"/>
          </p:nvPr>
        </p:nvSpPr>
        <p:spPr>
          <a:xfrm>
            <a:off x="0" y="1524000"/>
            <a:ext cx="9067800" cy="5410200"/>
          </a:xfrm>
        </p:spPr>
        <p:txBody>
          <a:bodyPr>
            <a:normAutofit fontScale="25000" lnSpcReduction="20000"/>
          </a:bodyPr>
          <a:lstStyle/>
          <a:p>
            <a:pPr marL="576072" indent="-457200">
              <a:buFont typeface="+mj-lt"/>
              <a:buAutoNum type="alphaUcPeriod"/>
            </a:pPr>
            <a:r>
              <a:rPr lang="en-US" sz="8400" b="1"/>
              <a:t>The future of Israel and the people of the Lord </a:t>
            </a:r>
            <a:r>
              <a:rPr lang="en-US" sz="8400"/>
              <a:t>(chapters 9-14)</a:t>
            </a:r>
          </a:p>
          <a:p>
            <a:pPr marL="868680" lvl="1" indent="-457200">
              <a:buFont typeface="+mj-lt"/>
              <a:buAutoNum type="arabicPeriod"/>
            </a:pPr>
            <a:r>
              <a:rPr lang="en-US" sz="8400"/>
              <a:t>Judgment and destruction of the heathen enemies of Israel (9:1-8)</a:t>
            </a:r>
          </a:p>
          <a:p>
            <a:pPr marL="868680" lvl="1" indent="-457200">
              <a:buFont typeface="+mj-lt"/>
              <a:buAutoNum type="arabicPeriod"/>
            </a:pPr>
            <a:r>
              <a:rPr lang="en-US" sz="8400"/>
              <a:t>The coming of the Messiah (9:9-17)</a:t>
            </a:r>
          </a:p>
          <a:p>
            <a:pPr marL="868680" lvl="1" indent="-457200">
              <a:buFont typeface="+mj-lt"/>
              <a:buAutoNum type="arabicPeriod"/>
            </a:pPr>
            <a:r>
              <a:rPr lang="en-US" sz="8400"/>
              <a:t>The Lord shall redeem His people (10:1-12)</a:t>
            </a:r>
          </a:p>
          <a:p>
            <a:pPr marL="868680" lvl="1" indent="-457200">
              <a:buFont typeface="+mj-lt"/>
              <a:buAutoNum type="arabicPeriod"/>
            </a:pPr>
            <a:r>
              <a:rPr lang="en-US" sz="8400"/>
              <a:t>Allegories which illustrate the future of Israel (11:1-17)</a:t>
            </a:r>
          </a:p>
          <a:p>
            <a:pPr marL="1133856" lvl="2" indent="-457200">
              <a:buFont typeface="+mj-lt"/>
              <a:buAutoNum type="alphaLcPeriod"/>
            </a:pPr>
            <a:r>
              <a:rPr lang="en-US" sz="8400"/>
              <a:t>A Lamentation (11:1-3)</a:t>
            </a:r>
          </a:p>
          <a:p>
            <a:pPr marL="1133856" lvl="2" indent="-457200">
              <a:buFont typeface="+mj-lt"/>
              <a:buAutoNum type="alphaLcPeriod"/>
            </a:pPr>
            <a:r>
              <a:rPr lang="en-US" sz="8400"/>
              <a:t>An allegory about the rejection of the Good Shepherd by physical Israel (11:4-14)</a:t>
            </a:r>
          </a:p>
          <a:p>
            <a:pPr marL="1133856" lvl="2" indent="-457200">
              <a:buFont typeface="+mj-lt"/>
              <a:buAutoNum type="alphaLcPeriod"/>
            </a:pPr>
            <a:r>
              <a:rPr lang="en-US" sz="8400"/>
              <a:t>An allegory about the foolish shepherd (11:15-17)</a:t>
            </a:r>
          </a:p>
          <a:p>
            <a:pPr marL="925830" lvl="1" indent="-514350">
              <a:buFont typeface="+mj-lt"/>
              <a:buAutoNum type="arabicPeriod"/>
            </a:pPr>
            <a:r>
              <a:rPr lang="en-US" sz="8400" b="1"/>
              <a:t>“In that day” </a:t>
            </a:r>
            <a:r>
              <a:rPr lang="en-US" sz="8400"/>
              <a:t>spiritual Jerusalem shall be delivered (12:1-9)</a:t>
            </a:r>
          </a:p>
          <a:p>
            <a:pPr marL="925830" lvl="1" indent="-514350">
              <a:buFont typeface="+mj-lt"/>
              <a:buAutoNum type="arabicPeriod"/>
            </a:pPr>
            <a:r>
              <a:rPr lang="en-US" sz="8400"/>
              <a:t>“</a:t>
            </a:r>
            <a:r>
              <a:rPr lang="en-US" sz="8400" b="1"/>
              <a:t>In that day” </a:t>
            </a:r>
            <a:r>
              <a:rPr lang="en-US" sz="8400"/>
              <a:t>the spirit of grace and a foundation for salvation will be available (12:10-36)</a:t>
            </a:r>
          </a:p>
          <a:p>
            <a:pPr marL="925830" lvl="1" indent="-514350">
              <a:buFont typeface="+mj-lt"/>
              <a:buAutoNum type="arabicPeriod"/>
            </a:pPr>
            <a:r>
              <a:rPr lang="en-US" sz="8400" b="1"/>
              <a:t>“In that day” </a:t>
            </a:r>
            <a:r>
              <a:rPr lang="en-US" sz="8400"/>
              <a:t>the people of God will be refined and purified by persecution (13:7-14:21).  </a:t>
            </a:r>
          </a:p>
          <a:p>
            <a:pPr marL="925830" lvl="1" indent="-514350">
              <a:buFont typeface="+mj-lt"/>
              <a:buAutoNum type="arabicPeriod"/>
            </a:pPr>
            <a:endParaRPr lang="en-US" sz="6800"/>
          </a:p>
          <a:p>
            <a:pPr marL="411480" lvl="1" indent="0">
              <a:buNone/>
            </a:pPr>
            <a:br>
              <a:rPr lang="en-US" sz="6800"/>
            </a:br>
            <a:br>
              <a:rPr lang="en-US" sz="6800"/>
            </a:br>
            <a:endParaRPr lang="en-US" sz="6800"/>
          </a:p>
          <a:p>
            <a:pPr marL="925830" lvl="1" indent="-514350">
              <a:buFont typeface="+mj-lt"/>
              <a:buAutoNum type="arabicPeriod"/>
            </a:pPr>
            <a:endParaRPr lang="en-US" sz="5500"/>
          </a:p>
          <a:p>
            <a:pPr marL="925830" lvl="1" indent="-514350">
              <a:buFont typeface="+mj-lt"/>
              <a:buAutoNum type="arabicPeriod"/>
            </a:pPr>
            <a:endParaRPr lang="en-US" sz="5500"/>
          </a:p>
          <a:p>
            <a:pPr marL="925830" lvl="1" indent="-514350">
              <a:buFont typeface="+mj-lt"/>
              <a:buAutoNum type="arabicPeriod"/>
            </a:pPr>
            <a:endParaRPr lang="en-US" sz="5500"/>
          </a:p>
          <a:p>
            <a:pPr marL="1133856" lvl="2" indent="-457200">
              <a:buFont typeface="+mj-lt"/>
              <a:buAutoNum type="alphaLcPeriod"/>
            </a:pPr>
            <a:endParaRPr lang="en-US" sz="1600"/>
          </a:p>
        </p:txBody>
      </p:sp>
      <p:sp>
        <p:nvSpPr>
          <p:cNvPr id="4" name="TextBox 3">
            <a:extLst>
              <a:ext uri="{FF2B5EF4-FFF2-40B4-BE49-F238E27FC236}">
                <a16:creationId xmlns:a16="http://schemas.microsoft.com/office/drawing/2014/main" id="{C8CACDD1-B0B0-914F-B5C1-48ED45E0ED99}"/>
              </a:ext>
            </a:extLst>
          </p:cNvPr>
          <p:cNvSpPr txBox="1"/>
          <p:nvPr/>
        </p:nvSpPr>
        <p:spPr>
          <a:xfrm>
            <a:off x="533400" y="2286000"/>
            <a:ext cx="8077200" cy="1569660"/>
          </a:xfrm>
          <a:prstGeom prst="rect">
            <a:avLst/>
          </a:prstGeom>
          <a:solidFill>
            <a:srgbClr val="FFC000"/>
          </a:solidFill>
        </p:spPr>
        <p:txBody>
          <a:bodyPr wrap="square" rtlCol="0">
            <a:spAutoFit/>
          </a:bodyPr>
          <a:lstStyle/>
          <a:p>
            <a:r>
              <a:rPr lang="en-US" sz="2400"/>
              <a:t>The last six chapters of the book of Zechariah contain two sections called  “burdens” (i.e., weighty words of judgment)... (1) The “burden” against Israel’s enemies  (9:1-2)  (2)  The “burden” against Israel herself (12:1)</a:t>
            </a:r>
          </a:p>
        </p:txBody>
      </p:sp>
    </p:spTree>
    <p:extLst>
      <p:ext uri="{BB962C8B-B14F-4D97-AF65-F5344CB8AC3E}">
        <p14:creationId xmlns:p14="http://schemas.microsoft.com/office/powerpoint/2010/main" val="918629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711B8-5C68-6C41-B8AF-56EB1D6ED34B}"/>
              </a:ext>
            </a:extLst>
          </p:cNvPr>
          <p:cNvSpPr>
            <a:spLocks noGrp="1"/>
          </p:cNvSpPr>
          <p:nvPr>
            <p:ph type="title" idx="4294967295"/>
          </p:nvPr>
        </p:nvSpPr>
        <p:spPr>
          <a:xfrm>
            <a:off x="228600" y="155575"/>
            <a:ext cx="8001000" cy="682625"/>
          </a:xfrm>
        </p:spPr>
        <p:txBody>
          <a:bodyPr>
            <a:normAutofit/>
          </a:bodyPr>
          <a:lstStyle/>
          <a:p>
            <a:r>
              <a:rPr lang="en-US" sz="3200"/>
              <a:t>Zechariah’s “In that day”</a:t>
            </a:r>
          </a:p>
        </p:txBody>
      </p:sp>
      <p:sp>
        <p:nvSpPr>
          <p:cNvPr id="3" name="Content Placeholder 2">
            <a:extLst>
              <a:ext uri="{FF2B5EF4-FFF2-40B4-BE49-F238E27FC236}">
                <a16:creationId xmlns:a16="http://schemas.microsoft.com/office/drawing/2014/main" id="{0B539D03-35D2-7A46-AEE8-2A3140AA3CC8}"/>
              </a:ext>
            </a:extLst>
          </p:cNvPr>
          <p:cNvSpPr>
            <a:spLocks noGrp="1"/>
          </p:cNvSpPr>
          <p:nvPr>
            <p:ph idx="4294967295"/>
          </p:nvPr>
        </p:nvSpPr>
        <p:spPr>
          <a:xfrm>
            <a:off x="228600" y="838200"/>
            <a:ext cx="8915400" cy="5562600"/>
          </a:xfrm>
        </p:spPr>
        <p:txBody>
          <a:bodyPr>
            <a:normAutofit fontScale="92500" lnSpcReduction="10000"/>
          </a:bodyPr>
          <a:lstStyle/>
          <a:p>
            <a:pPr marL="118872" indent="0">
              <a:buNone/>
            </a:pPr>
            <a:r>
              <a:rPr lang="en-US" sz="1900" i="1"/>
              <a:t>”When all of the references are viewed together they show that Zachariah consistently is talking about an era of time beginning with the coming of Christ rather than a point in time at the end of the world” --- </a:t>
            </a:r>
            <a:r>
              <a:rPr lang="en-US" sz="1900"/>
              <a:t>Harkrider, </a:t>
            </a:r>
            <a:r>
              <a:rPr lang="en-US" sz="1900" i="1"/>
              <a:t>page 125</a:t>
            </a:r>
          </a:p>
          <a:p>
            <a:pPr marL="118872" indent="0">
              <a:buNone/>
            </a:pPr>
            <a:endParaRPr lang="en-US" sz="1800" i="1"/>
          </a:p>
          <a:p>
            <a:pPr marL="118872" indent="0">
              <a:buNone/>
            </a:pPr>
            <a:r>
              <a:rPr lang="en-US" sz="1800"/>
              <a:t>2:11: 	“Many nations joined to the Lord…shall be my people”</a:t>
            </a:r>
          </a:p>
          <a:p>
            <a:pPr marL="118872" indent="0">
              <a:buNone/>
            </a:pPr>
            <a:r>
              <a:rPr lang="en-US" sz="1800"/>
              <a:t>3:9-10:	 “Will remove iniquity…shall call every man his neighbor.”</a:t>
            </a:r>
          </a:p>
          <a:p>
            <a:pPr marL="118872" indent="0">
              <a:buNone/>
            </a:pPr>
            <a:r>
              <a:rPr lang="en-US" sz="1800"/>
              <a:t>9:16: 	“Lord shall save them” (when King shall come --- 9:910; Mt. 21:5) </a:t>
            </a:r>
          </a:p>
          <a:p>
            <a:pPr marL="118872" indent="0">
              <a:buNone/>
            </a:pPr>
            <a:r>
              <a:rPr lang="en-US" sz="1800"/>
              <a:t>11:11: 	““Beauty” broken (covenant broken at crucifixion) - 11:12-13; Mt. 26:15) </a:t>
            </a:r>
          </a:p>
          <a:p>
            <a:pPr marL="118872" indent="0">
              <a:buNone/>
            </a:pPr>
            <a:r>
              <a:rPr lang="en-US" sz="1800"/>
              <a:t>12:3:  	“Jerusalem made a burdensome (heavy) stone and cup of trembling “</a:t>
            </a:r>
          </a:p>
          <a:p>
            <a:pPr marL="118872" indent="0">
              <a:buNone/>
            </a:pPr>
            <a:r>
              <a:rPr lang="en-US" sz="1800"/>
              <a:t>12:4: 	“Will smite every horse with astonishment and rider with madness”</a:t>
            </a:r>
          </a:p>
          <a:p>
            <a:pPr marL="118872" indent="0">
              <a:buNone/>
            </a:pPr>
            <a:r>
              <a:rPr lang="en-US" sz="1800"/>
              <a:t>12:6: 	Judah’s governors shall devour all people round about</a:t>
            </a:r>
          </a:p>
          <a:p>
            <a:pPr marL="118872" indent="0">
              <a:buNone/>
            </a:pPr>
            <a:r>
              <a:rPr lang="en-US" sz="1800"/>
              <a:t>12:8: 	The feeble shall be as David</a:t>
            </a:r>
          </a:p>
          <a:p>
            <a:pPr marL="118872" indent="0">
              <a:buNone/>
            </a:pPr>
            <a:r>
              <a:rPr lang="en-US" sz="1800"/>
              <a:t>12:9: 	Will seek to destroy all nations that come against Jerusalem</a:t>
            </a:r>
          </a:p>
          <a:p>
            <a:pPr marL="118872" indent="0">
              <a:buNone/>
            </a:pPr>
            <a:r>
              <a:rPr lang="en-US" sz="1800"/>
              <a:t>12:11: 	A day of mourning (because “pierced” -- 12:10; cf. John 19:37)</a:t>
            </a:r>
          </a:p>
          <a:p>
            <a:pPr marL="118872" indent="0">
              <a:buNone/>
            </a:pPr>
            <a:r>
              <a:rPr lang="en-US" sz="1800"/>
              <a:t>13:1: 	Fountain opened for sin and uncleanness</a:t>
            </a:r>
          </a:p>
          <a:p>
            <a:pPr marL="118872" indent="0">
              <a:buNone/>
            </a:pPr>
            <a:r>
              <a:rPr lang="en-US" sz="1800"/>
              <a:t>13:2: 	Names of idols cut off; prophet and unclean spirit pass out of land</a:t>
            </a:r>
          </a:p>
          <a:p>
            <a:pPr marL="118872" indent="0">
              <a:buNone/>
            </a:pPr>
            <a:r>
              <a:rPr lang="en-US" sz="1800"/>
              <a:t>13:4: 	Prophets ashamed of vision because they fail</a:t>
            </a:r>
          </a:p>
          <a:p>
            <a:pPr marL="118872" indent="0">
              <a:buNone/>
            </a:pPr>
            <a:r>
              <a:rPr lang="en-US" sz="1800"/>
              <a:t>14:4: 	Lord stands on Mount of Olives in protection of His people</a:t>
            </a:r>
          </a:p>
          <a:p>
            <a:pPr marL="118872" indent="0">
              <a:buNone/>
            </a:pPr>
            <a:r>
              <a:rPr lang="en-US" sz="1800"/>
              <a:t>14:6: 	A day of distress, neither completely dark nor clear</a:t>
            </a:r>
          </a:p>
          <a:p>
            <a:pPr marL="118872" indent="0">
              <a:buNone/>
            </a:pPr>
            <a:r>
              <a:rPr lang="en-US" sz="1800"/>
              <a:t>14:9: 	Lord shall be King over all the earth…one Lord, His name one</a:t>
            </a:r>
          </a:p>
          <a:p>
            <a:pPr marL="118872" indent="0">
              <a:buNone/>
            </a:pPr>
            <a:r>
              <a:rPr lang="en-US" sz="1800"/>
              <a:t>14;13: 	Curse upon those who oppose Jerusalem</a:t>
            </a:r>
          </a:p>
          <a:p>
            <a:pPr marL="118872" indent="0">
              <a:buNone/>
            </a:pPr>
            <a:r>
              <a:rPr lang="en-US" sz="1800"/>
              <a:t>14:20: 	“Holiness unto the Lord”  shall be upon the bells of horses</a:t>
            </a:r>
          </a:p>
          <a:p>
            <a:pPr marL="118872" indent="0">
              <a:buNone/>
            </a:pPr>
            <a:r>
              <a:rPr lang="en-US" sz="1800"/>
              <a:t>14:21: 	No more Canaanite (stranger, unclean, in the house of the Lord)</a:t>
            </a:r>
          </a:p>
          <a:p>
            <a:pPr marL="118872" indent="0">
              <a:buNone/>
            </a:pPr>
            <a:endParaRPr lang="en-US" sz="1800" i="1"/>
          </a:p>
          <a:p>
            <a:pPr marL="118872" indent="0">
              <a:buNone/>
            </a:pPr>
            <a:endParaRPr lang="en-US" sz="1800" i="1"/>
          </a:p>
          <a:p>
            <a:pPr marL="118872" indent="0">
              <a:buNone/>
            </a:pPr>
            <a:endParaRPr lang="en-US" sz="2000" i="1"/>
          </a:p>
          <a:p>
            <a:pPr marL="118872" indent="0">
              <a:buNone/>
            </a:pPr>
            <a:endParaRPr lang="en-US" sz="2000" i="1"/>
          </a:p>
          <a:p>
            <a:pPr marL="118872" indent="0">
              <a:buNone/>
            </a:pPr>
            <a:endParaRPr lang="en-US" sz="2000" i="1"/>
          </a:p>
        </p:txBody>
      </p:sp>
      <p:sp>
        <p:nvSpPr>
          <p:cNvPr id="4" name="TextBox 3">
            <a:extLst>
              <a:ext uri="{FF2B5EF4-FFF2-40B4-BE49-F238E27FC236}">
                <a16:creationId xmlns:a16="http://schemas.microsoft.com/office/drawing/2014/main" id="{830C631C-CC62-F745-B0CF-D80FCCC165FF}"/>
              </a:ext>
            </a:extLst>
          </p:cNvPr>
          <p:cNvSpPr txBox="1"/>
          <p:nvPr/>
        </p:nvSpPr>
        <p:spPr>
          <a:xfrm>
            <a:off x="7448550" y="1600200"/>
            <a:ext cx="1676400" cy="4247317"/>
          </a:xfrm>
          <a:prstGeom prst="rect">
            <a:avLst/>
          </a:prstGeom>
          <a:noFill/>
          <a:ln w="57150">
            <a:solidFill>
              <a:srgbClr val="FFC000"/>
            </a:solidFill>
          </a:ln>
        </p:spPr>
        <p:txBody>
          <a:bodyPr wrap="square" rtlCol="0">
            <a:spAutoFit/>
          </a:bodyPr>
          <a:lstStyle/>
          <a:p>
            <a:r>
              <a:rPr lang="en-US"/>
              <a:t>These prophecies predict that all attacks against Jerusalem shall leave her unscathed.  She will stand as the city of God “</a:t>
            </a:r>
            <a:r>
              <a:rPr lang="en-US" b="1" i="1"/>
              <a:t>in the midst of His people</a:t>
            </a:r>
            <a:r>
              <a:rPr lang="en-US"/>
              <a:t>” (Heb. 12:22-28; Gal. 4:26; Isa. 2:2-4; Micah 4:1-5).</a:t>
            </a:r>
          </a:p>
        </p:txBody>
      </p:sp>
    </p:spTree>
    <p:extLst>
      <p:ext uri="{BB962C8B-B14F-4D97-AF65-F5344CB8AC3E}">
        <p14:creationId xmlns:p14="http://schemas.microsoft.com/office/powerpoint/2010/main" val="311919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E9B9-8318-4043-8D3B-2E37CBDA757A}"/>
              </a:ext>
            </a:extLst>
          </p:cNvPr>
          <p:cNvSpPr>
            <a:spLocks noGrp="1"/>
          </p:cNvSpPr>
          <p:nvPr>
            <p:ph type="title"/>
          </p:nvPr>
        </p:nvSpPr>
        <p:spPr/>
        <p:txBody>
          <a:bodyPr/>
          <a:lstStyle/>
          <a:p>
            <a:r>
              <a:rPr lang="en-US"/>
              <a:t>Messianic</a:t>
            </a:r>
          </a:p>
        </p:txBody>
      </p:sp>
      <p:sp>
        <p:nvSpPr>
          <p:cNvPr id="3" name="Content Placeholder 2">
            <a:extLst>
              <a:ext uri="{FF2B5EF4-FFF2-40B4-BE49-F238E27FC236}">
                <a16:creationId xmlns:a16="http://schemas.microsoft.com/office/drawing/2014/main" id="{5C0400C1-044B-D54E-A38C-BE2C9A5750E7}"/>
              </a:ext>
            </a:extLst>
          </p:cNvPr>
          <p:cNvSpPr>
            <a:spLocks noGrp="1"/>
          </p:cNvSpPr>
          <p:nvPr>
            <p:ph idx="1"/>
          </p:nvPr>
        </p:nvSpPr>
        <p:spPr/>
        <p:txBody>
          <a:bodyPr>
            <a:normAutofit fontScale="92500" lnSpcReduction="10000"/>
          </a:bodyPr>
          <a:lstStyle/>
          <a:p>
            <a:r>
              <a:rPr lang="en-US" sz="2800"/>
              <a:t>“Rejoice greatly, O daughter of Zion! Shout, O daughter of Jerusalem! Behold, your King is coming to you; He is just and having salvation, Lowly and riding on a donkey, A colt, the foal of a donkey”  (Zech 9:9) </a:t>
            </a:r>
            <a:br>
              <a:rPr lang="en-US" sz="2800"/>
            </a:br>
            <a:endParaRPr lang="en-US" sz="2800"/>
          </a:p>
          <a:p>
            <a:r>
              <a:rPr lang="en-US" sz="2800"/>
              <a:t>And again... Then I said to them, “If it is agreeable to you, give me my wages; and if not, refrain.” So they weighed out for my wages thirty pieces of silver.  And the LORD said to me, “Throw it to the potter”; that princely price they set on me. So I took the thirty pieces of silver and threw them into the house of the LORD for the potter”  (Zech 11:12-13)</a:t>
            </a:r>
          </a:p>
          <a:p>
            <a:endParaRPr lang="en-US"/>
          </a:p>
        </p:txBody>
      </p:sp>
    </p:spTree>
    <p:extLst>
      <p:ext uri="{BB962C8B-B14F-4D97-AF65-F5344CB8AC3E}">
        <p14:creationId xmlns:p14="http://schemas.microsoft.com/office/powerpoint/2010/main" val="112538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E9B9-8318-4043-8D3B-2E37CBDA757A}"/>
              </a:ext>
            </a:extLst>
          </p:cNvPr>
          <p:cNvSpPr>
            <a:spLocks noGrp="1"/>
          </p:cNvSpPr>
          <p:nvPr>
            <p:ph type="title"/>
          </p:nvPr>
        </p:nvSpPr>
        <p:spPr/>
        <p:txBody>
          <a:bodyPr/>
          <a:lstStyle/>
          <a:p>
            <a:r>
              <a:rPr lang="en-US"/>
              <a:t>Messianic</a:t>
            </a:r>
          </a:p>
        </p:txBody>
      </p:sp>
      <p:sp>
        <p:nvSpPr>
          <p:cNvPr id="3" name="Content Placeholder 2">
            <a:extLst>
              <a:ext uri="{FF2B5EF4-FFF2-40B4-BE49-F238E27FC236}">
                <a16:creationId xmlns:a16="http://schemas.microsoft.com/office/drawing/2014/main" id="{5C0400C1-044B-D54E-A38C-BE2C9A5750E7}"/>
              </a:ext>
            </a:extLst>
          </p:cNvPr>
          <p:cNvSpPr>
            <a:spLocks noGrp="1"/>
          </p:cNvSpPr>
          <p:nvPr>
            <p:ph idx="1"/>
          </p:nvPr>
        </p:nvSpPr>
        <p:spPr/>
        <p:txBody>
          <a:bodyPr>
            <a:normAutofit fontScale="92500" lnSpcReduction="10000"/>
          </a:bodyPr>
          <a:lstStyle/>
          <a:p>
            <a:r>
              <a:rPr lang="en-US" sz="2800"/>
              <a:t>“Rejoice greatly, O daughter of Zion! Shout, O daughter of Jerusalem! Behold, your King is coming to you; He is just and having salvation, Lowly and riding on a donkey, A colt, the foal of a donkey”  (Zech 9:9) </a:t>
            </a:r>
            <a:br>
              <a:rPr lang="en-US" sz="2800"/>
            </a:br>
            <a:endParaRPr lang="en-US" sz="2800"/>
          </a:p>
          <a:p>
            <a:r>
              <a:rPr lang="en-US" sz="2800"/>
              <a:t>And again... Then I said to them, “If it is agreeable to you, give me my wages; and if not, refrain.” So they weighed out for my wages thirty pieces of silver.  And the LORD said to me, “Throw it to the potter”; that princely price they set on me. So I took the thirty pieces of silver and threw them into the house of the LORD for the potter”  (Zech 11:12-13)</a:t>
            </a:r>
          </a:p>
          <a:p>
            <a:endParaRPr lang="en-US"/>
          </a:p>
        </p:txBody>
      </p:sp>
      <p:sp>
        <p:nvSpPr>
          <p:cNvPr id="5" name="TextBox 4">
            <a:extLst>
              <a:ext uri="{FF2B5EF4-FFF2-40B4-BE49-F238E27FC236}">
                <a16:creationId xmlns:a16="http://schemas.microsoft.com/office/drawing/2014/main" id="{A433C749-6A27-604A-9B6F-CF08A70360BA}"/>
              </a:ext>
            </a:extLst>
          </p:cNvPr>
          <p:cNvSpPr txBox="1"/>
          <p:nvPr/>
        </p:nvSpPr>
        <p:spPr>
          <a:xfrm>
            <a:off x="342900" y="2895600"/>
            <a:ext cx="8458200" cy="1938992"/>
          </a:xfrm>
          <a:prstGeom prst="rect">
            <a:avLst/>
          </a:prstGeom>
          <a:solidFill>
            <a:srgbClr val="FFC000"/>
          </a:solidFill>
        </p:spPr>
        <p:txBody>
          <a:bodyPr wrap="square" rtlCol="0">
            <a:spAutoFit/>
          </a:bodyPr>
          <a:lstStyle/>
          <a:p>
            <a:pPr marL="342900" indent="-342900">
              <a:buFont typeface="Arial" panose="020B0604020202020204" pitchFamily="34" charset="0"/>
              <a:buChar char="•"/>
            </a:pPr>
            <a:r>
              <a:rPr lang="en-US" sz="2400" b="1"/>
              <a:t>ISRAEL’S HOPE FOR THE FUTURE…HER KING IS COMING (9:9-10)</a:t>
            </a:r>
          </a:p>
          <a:p>
            <a:pPr marL="342900" indent="-342900">
              <a:buFont typeface="Arial" panose="020B0604020202020204" pitchFamily="34" charset="0"/>
              <a:buChar char="•"/>
            </a:pPr>
            <a:r>
              <a:rPr lang="en-US" sz="2400" b="1"/>
              <a:t>GOD WILL SAVE HIS PEOPLE (9:11-13)</a:t>
            </a:r>
          </a:p>
          <a:p>
            <a:pPr marL="342900" indent="-342900">
              <a:buFont typeface="Arial" panose="020B0604020202020204" pitchFamily="34" charset="0"/>
              <a:buChar char="•"/>
            </a:pPr>
            <a:r>
              <a:rPr lang="en-US" sz="2400" b="1"/>
              <a:t>ISRAEL WILL BE RESTORED (10:1-12)</a:t>
            </a:r>
          </a:p>
          <a:p>
            <a:pPr marL="342900" indent="-342900">
              <a:buFont typeface="Arial" panose="020B0604020202020204" pitchFamily="34" charset="0"/>
              <a:buChar char="•"/>
            </a:pPr>
            <a:r>
              <a:rPr lang="en-US" sz="2400" b="1"/>
              <a:t>BUT NOT WITHOUT JUDGMENT (11:1-17)</a:t>
            </a:r>
          </a:p>
        </p:txBody>
      </p:sp>
    </p:spTree>
    <p:extLst>
      <p:ext uri="{BB962C8B-B14F-4D97-AF65-F5344CB8AC3E}">
        <p14:creationId xmlns:p14="http://schemas.microsoft.com/office/powerpoint/2010/main" val="1075218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763C-7AAF-7E48-A680-3418BE4EF166}"/>
              </a:ext>
            </a:extLst>
          </p:cNvPr>
          <p:cNvSpPr>
            <a:spLocks noGrp="1"/>
          </p:cNvSpPr>
          <p:nvPr>
            <p:ph type="title"/>
          </p:nvPr>
        </p:nvSpPr>
        <p:spPr/>
        <p:txBody>
          <a:bodyPr>
            <a:normAutofit/>
          </a:bodyPr>
          <a:lstStyle/>
          <a:p>
            <a:r>
              <a:rPr lang="en-US" sz="3200"/>
              <a:t>Zechariah 14</a:t>
            </a:r>
          </a:p>
        </p:txBody>
      </p:sp>
      <p:sp>
        <p:nvSpPr>
          <p:cNvPr id="3" name="Content Placeholder 2">
            <a:extLst>
              <a:ext uri="{FF2B5EF4-FFF2-40B4-BE49-F238E27FC236}">
                <a16:creationId xmlns:a16="http://schemas.microsoft.com/office/drawing/2014/main" id="{B90EA2EF-89B6-D14E-8DF0-70175B9DD635}"/>
              </a:ext>
            </a:extLst>
          </p:cNvPr>
          <p:cNvSpPr>
            <a:spLocks noGrp="1"/>
          </p:cNvSpPr>
          <p:nvPr>
            <p:ph idx="1"/>
          </p:nvPr>
        </p:nvSpPr>
        <p:spPr>
          <a:xfrm>
            <a:off x="152400" y="1600201"/>
            <a:ext cx="8534400" cy="4800600"/>
          </a:xfrm>
        </p:spPr>
        <p:txBody>
          <a:bodyPr>
            <a:normAutofit fontScale="92500" lnSpcReduction="10000"/>
          </a:bodyPr>
          <a:lstStyle/>
          <a:p>
            <a:pPr marL="118872" indent="0">
              <a:buNone/>
            </a:pPr>
            <a:r>
              <a:rPr lang="en-US" sz="2200"/>
              <a:t>”In this challenging book, Zechariah 14 may be the most difficult chapter.  It tells of a time in the future when Israel would be attacked by enemies but saved by the Lord, who would then bless and keep His people while reigning over all the earth.  Disagreement exists on when and how the chapter occurred or will occur.  The best interpretation of Zechariah 12---14 refers to the age of the Messiah, and this chapter presents the kingdom which the Messiah established in spite of the persecution He suffered.” ---  The Minor Prophets III, Zechariah, Coy D. Roper, </a:t>
            </a:r>
            <a:r>
              <a:rPr lang="en-US" sz="2200" i="1"/>
              <a:t>page 225.  </a:t>
            </a:r>
          </a:p>
          <a:p>
            <a:pPr marL="118872" indent="0">
              <a:buNone/>
            </a:pPr>
            <a:endParaRPr lang="en-US" sz="2200"/>
          </a:p>
          <a:p>
            <a:pPr marL="118872" indent="0">
              <a:buNone/>
            </a:pPr>
            <a:endParaRPr lang="en-US" sz="2200"/>
          </a:p>
          <a:p>
            <a:pPr marL="118872" indent="0">
              <a:buNone/>
            </a:pPr>
            <a:r>
              <a:rPr lang="en-US" sz="2200"/>
              <a:t>Questions Premillennialists need to answer: “Zechariah 14 is a favorite used by premillennialists who give it a literal interpretation and apply the chapter to a future point in time.  However, such an interpretation and application ignores the apocalyptic style of the book (figurative language) and also makes confusion of the time period for the expression “in that day” as found throughout Zechariah.  Consider these few illustrations of the inconsistencies that arise by such an understanding”  --- RH</a:t>
            </a:r>
          </a:p>
          <a:p>
            <a:pPr marL="118872" indent="0">
              <a:buNone/>
            </a:pPr>
            <a:endParaRPr lang="en-US" sz="2000"/>
          </a:p>
        </p:txBody>
      </p:sp>
    </p:spTree>
    <p:extLst>
      <p:ext uri="{BB962C8B-B14F-4D97-AF65-F5344CB8AC3E}">
        <p14:creationId xmlns:p14="http://schemas.microsoft.com/office/powerpoint/2010/main" val="369223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763C-7AAF-7E48-A680-3418BE4EF166}"/>
              </a:ext>
            </a:extLst>
          </p:cNvPr>
          <p:cNvSpPr>
            <a:spLocks noGrp="1"/>
          </p:cNvSpPr>
          <p:nvPr>
            <p:ph type="title"/>
          </p:nvPr>
        </p:nvSpPr>
        <p:spPr/>
        <p:txBody>
          <a:bodyPr>
            <a:normAutofit/>
          </a:bodyPr>
          <a:lstStyle/>
          <a:p>
            <a:r>
              <a:rPr lang="en-US" sz="3200"/>
              <a:t>Questions Premillennialists need to answer </a:t>
            </a:r>
          </a:p>
        </p:txBody>
      </p:sp>
      <p:sp>
        <p:nvSpPr>
          <p:cNvPr id="3" name="Content Placeholder 2">
            <a:extLst>
              <a:ext uri="{FF2B5EF4-FFF2-40B4-BE49-F238E27FC236}">
                <a16:creationId xmlns:a16="http://schemas.microsoft.com/office/drawing/2014/main" id="{B90EA2EF-89B6-D14E-8DF0-70175B9DD635}"/>
              </a:ext>
            </a:extLst>
          </p:cNvPr>
          <p:cNvSpPr>
            <a:spLocks noGrp="1"/>
          </p:cNvSpPr>
          <p:nvPr>
            <p:ph idx="1"/>
          </p:nvPr>
        </p:nvSpPr>
        <p:spPr>
          <a:xfrm>
            <a:off x="0" y="1399270"/>
            <a:ext cx="8991600" cy="5425096"/>
          </a:xfrm>
        </p:spPr>
        <p:txBody>
          <a:bodyPr>
            <a:normAutofit/>
          </a:bodyPr>
          <a:lstStyle/>
          <a:p>
            <a:pPr marL="576072" indent="-457200">
              <a:buFont typeface="+mj-lt"/>
              <a:buAutoNum type="arabicPeriod"/>
            </a:pPr>
            <a:r>
              <a:rPr lang="en-US" sz="2000"/>
              <a:t>To what point in time does “in that day” refer? If this expression refers to a future period AFTER the second coming of Christ, why are these prophecies quoted in the New Testament and applied to the time of His first coming? (cf. Zech. 12:10; </a:t>
            </a:r>
            <a:r>
              <a:rPr lang="en-US" sz="2000" i="1"/>
              <a:t>John 19:37</a:t>
            </a:r>
            <a:r>
              <a:rPr lang="en-US" sz="2000"/>
              <a:t>; and Zech. 13:7; </a:t>
            </a:r>
            <a:r>
              <a:rPr lang="en-US" sz="2000" i="1"/>
              <a:t>Mt. 26:31</a:t>
            </a:r>
            <a:r>
              <a:rPr lang="en-US" sz="2000"/>
              <a:t>)</a:t>
            </a:r>
          </a:p>
        </p:txBody>
      </p:sp>
      <p:sp>
        <p:nvSpPr>
          <p:cNvPr id="4" name="TextBox 3">
            <a:extLst>
              <a:ext uri="{FF2B5EF4-FFF2-40B4-BE49-F238E27FC236}">
                <a16:creationId xmlns:a16="http://schemas.microsoft.com/office/drawing/2014/main" id="{A8FF6220-77FB-F64C-99CE-E43EBF330E95}"/>
              </a:ext>
            </a:extLst>
          </p:cNvPr>
          <p:cNvSpPr txBox="1"/>
          <p:nvPr/>
        </p:nvSpPr>
        <p:spPr>
          <a:xfrm rot="10800000" flipV="1">
            <a:off x="359463" y="2999086"/>
            <a:ext cx="3684105" cy="2585323"/>
          </a:xfrm>
          <a:prstGeom prst="rect">
            <a:avLst/>
          </a:prstGeom>
          <a:noFill/>
          <a:ln w="57150">
            <a:solidFill>
              <a:srgbClr val="FFC000"/>
            </a:solidFill>
          </a:ln>
        </p:spPr>
        <p:txBody>
          <a:bodyPr wrap="square" rtlCol="0">
            <a:spAutoFit/>
          </a:bodyPr>
          <a:lstStyle/>
          <a:p>
            <a:r>
              <a:rPr lang="en-US"/>
              <a:t>“And I will pour out on the house of David and the inhabitants of Jerusalem a spirit of grace and pleas for mercy, so that, when they look on me, on him whom they have pierced, they shall mourn for him, as one mourns for an only child, and weep bitterly over him, as one weeps over a firstborn” (12:20)</a:t>
            </a:r>
          </a:p>
        </p:txBody>
      </p:sp>
      <p:sp>
        <p:nvSpPr>
          <p:cNvPr id="5" name="TextBox 4">
            <a:extLst>
              <a:ext uri="{FF2B5EF4-FFF2-40B4-BE49-F238E27FC236}">
                <a16:creationId xmlns:a16="http://schemas.microsoft.com/office/drawing/2014/main" id="{AD1AE91A-401F-314C-839D-9AB3D10A5F9C}"/>
              </a:ext>
            </a:extLst>
          </p:cNvPr>
          <p:cNvSpPr txBox="1"/>
          <p:nvPr/>
        </p:nvSpPr>
        <p:spPr>
          <a:xfrm rot="10800000" flipV="1">
            <a:off x="420757" y="5725905"/>
            <a:ext cx="3483666" cy="956965"/>
          </a:xfrm>
          <a:prstGeom prst="rect">
            <a:avLst/>
          </a:prstGeom>
          <a:noFill/>
          <a:ln w="57150">
            <a:solidFill>
              <a:schemeClr val="tx1"/>
            </a:solidFill>
          </a:ln>
        </p:spPr>
        <p:txBody>
          <a:bodyPr wrap="square" rtlCol="0">
            <a:spAutoFit/>
          </a:bodyPr>
          <a:lstStyle/>
          <a:p>
            <a:r>
              <a:rPr lang="en-US"/>
              <a:t>“And again another Scripture says, “They will look on him whom they have pierced” (John 19:37)</a:t>
            </a:r>
          </a:p>
        </p:txBody>
      </p:sp>
      <p:sp>
        <p:nvSpPr>
          <p:cNvPr id="7" name="TextBox 6">
            <a:extLst>
              <a:ext uri="{FF2B5EF4-FFF2-40B4-BE49-F238E27FC236}">
                <a16:creationId xmlns:a16="http://schemas.microsoft.com/office/drawing/2014/main" id="{945FC1A1-054C-194A-896B-0B9BFE7811F9}"/>
              </a:ext>
            </a:extLst>
          </p:cNvPr>
          <p:cNvSpPr txBox="1"/>
          <p:nvPr/>
        </p:nvSpPr>
        <p:spPr>
          <a:xfrm rot="10800000" flipV="1">
            <a:off x="4267200" y="2883391"/>
            <a:ext cx="4517336" cy="1754326"/>
          </a:xfrm>
          <a:prstGeom prst="rect">
            <a:avLst/>
          </a:prstGeom>
          <a:noFill/>
          <a:ln w="57150">
            <a:solidFill>
              <a:srgbClr val="FFC000"/>
            </a:solidFill>
          </a:ln>
        </p:spPr>
        <p:txBody>
          <a:bodyPr wrap="square" rtlCol="0">
            <a:spAutoFit/>
          </a:bodyPr>
          <a:lstStyle/>
          <a:p>
            <a:r>
              <a:rPr lang="en-US"/>
              <a:t>“Awake, O sword, against my shepherd, against the man who stands next to me,” declares the Lord of hosts. “Strike the shepherd, and the sheep will be scattered; I will turn my hand against the little ones.” (13:7)</a:t>
            </a:r>
          </a:p>
        </p:txBody>
      </p:sp>
      <p:sp>
        <p:nvSpPr>
          <p:cNvPr id="8" name="TextBox 7">
            <a:extLst>
              <a:ext uri="{FF2B5EF4-FFF2-40B4-BE49-F238E27FC236}">
                <a16:creationId xmlns:a16="http://schemas.microsoft.com/office/drawing/2014/main" id="{E6211354-D781-454B-8A2F-24D814E7F660}"/>
              </a:ext>
            </a:extLst>
          </p:cNvPr>
          <p:cNvSpPr txBox="1"/>
          <p:nvPr/>
        </p:nvSpPr>
        <p:spPr>
          <a:xfrm rot="10800000" flipV="1">
            <a:off x="4250633" y="4835425"/>
            <a:ext cx="4533903" cy="1477328"/>
          </a:xfrm>
          <a:prstGeom prst="rect">
            <a:avLst/>
          </a:prstGeom>
          <a:noFill/>
          <a:ln w="57150">
            <a:solidFill>
              <a:schemeClr val="tx1"/>
            </a:solidFill>
          </a:ln>
        </p:spPr>
        <p:txBody>
          <a:bodyPr wrap="square" rtlCol="0">
            <a:spAutoFit/>
          </a:bodyPr>
          <a:lstStyle/>
          <a:p>
            <a:r>
              <a:rPr lang="en-US"/>
              <a:t>“Then Jesus said to them, “You will all fall away because of me this night. For it is written, ‘I will strike the shepherd, and the sheep of the flock will be scattered.’” (Mt. 26:31)</a:t>
            </a:r>
          </a:p>
        </p:txBody>
      </p:sp>
    </p:spTree>
    <p:extLst>
      <p:ext uri="{BB962C8B-B14F-4D97-AF65-F5344CB8AC3E}">
        <p14:creationId xmlns:p14="http://schemas.microsoft.com/office/powerpoint/2010/main" val="75603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a:t>Hosea</a:t>
            </a:r>
          </a:p>
          <a:p>
            <a:pPr marL="576072" indent="-457200">
              <a:buFont typeface="+mj-lt"/>
              <a:buAutoNum type="arabicPeriod"/>
            </a:pPr>
            <a:r>
              <a:rPr lang="en-US"/>
              <a:t>Joel</a:t>
            </a:r>
          </a:p>
          <a:p>
            <a:pPr marL="576072" indent="-457200">
              <a:buFont typeface="+mj-lt"/>
              <a:buAutoNum type="arabicPeriod"/>
            </a:pPr>
            <a:r>
              <a:rPr lang="en-US"/>
              <a:t>Amos</a:t>
            </a:r>
          </a:p>
          <a:p>
            <a:pPr marL="576072" indent="-457200">
              <a:buFont typeface="+mj-lt"/>
              <a:buAutoNum type="arabicPeriod"/>
            </a:pPr>
            <a:r>
              <a:rPr lang="en-US"/>
              <a:t>Obadiah</a:t>
            </a:r>
          </a:p>
          <a:p>
            <a:pPr marL="576072" indent="-457200">
              <a:buFont typeface="+mj-lt"/>
              <a:buAutoNum type="arabicPeriod"/>
            </a:pPr>
            <a:r>
              <a:rPr lang="en-US"/>
              <a:t>Jonah</a:t>
            </a:r>
          </a:p>
          <a:p>
            <a:pPr marL="576072" indent="-457200">
              <a:buFont typeface="+mj-lt"/>
              <a:buAutoNum type="arabicPeriod"/>
            </a:pPr>
            <a:r>
              <a:rPr lang="en-US"/>
              <a:t>Micah</a:t>
            </a:r>
          </a:p>
          <a:p>
            <a:pPr marL="576072" indent="-457200">
              <a:buFont typeface="+mj-lt"/>
              <a:buAutoNum type="arabicPeriod"/>
            </a:pPr>
            <a:r>
              <a:rPr lang="en-US"/>
              <a:t>Nahum</a:t>
            </a:r>
          </a:p>
          <a:p>
            <a:pPr marL="576072" indent="-457200">
              <a:buFont typeface="+mj-lt"/>
              <a:buAutoNum type="arabicPeriod"/>
            </a:pPr>
            <a:r>
              <a:rPr lang="en-US"/>
              <a:t>Habakkuk</a:t>
            </a:r>
          </a:p>
          <a:p>
            <a:pPr marL="576072" indent="-457200">
              <a:buFont typeface="+mj-lt"/>
              <a:buAutoNum type="arabicPeriod"/>
            </a:pPr>
            <a:r>
              <a:rPr lang="en-US"/>
              <a:t>Zephaniah</a:t>
            </a:r>
          </a:p>
          <a:p>
            <a:pPr marL="576072" indent="-457200">
              <a:buFont typeface="+mj-lt"/>
              <a:buAutoNum type="arabicPeriod"/>
            </a:pPr>
            <a:r>
              <a:rPr lang="en-US"/>
              <a:t>Haggai</a:t>
            </a:r>
          </a:p>
          <a:p>
            <a:pPr marL="576072" indent="-457200">
              <a:buFont typeface="+mj-lt"/>
              <a:buAutoNum type="arabicPeriod"/>
            </a:pPr>
            <a:r>
              <a:rPr lang="en-US" b="1"/>
              <a:t>Zechariah</a:t>
            </a:r>
          </a:p>
          <a:p>
            <a:pPr marL="576072" indent="-457200">
              <a:buFont typeface="+mj-lt"/>
              <a:buAutoNum type="arabicPeriod"/>
            </a:pPr>
            <a:r>
              <a:rPr lang="en-US"/>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a:t>Obadiah</a:t>
            </a:r>
          </a:p>
          <a:p>
            <a:pPr marL="576072" indent="-457200">
              <a:buFont typeface="+mj-lt"/>
              <a:buAutoNum type="arabicPeriod"/>
            </a:pPr>
            <a:r>
              <a:rPr lang="en-US"/>
              <a:t>Joel</a:t>
            </a:r>
          </a:p>
          <a:p>
            <a:pPr marL="576072" indent="-457200">
              <a:buFont typeface="+mj-lt"/>
              <a:buAutoNum type="arabicPeriod"/>
            </a:pPr>
            <a:r>
              <a:rPr lang="en-US"/>
              <a:t>Jonah</a:t>
            </a:r>
          </a:p>
          <a:p>
            <a:pPr marL="576072" indent="-457200">
              <a:buFont typeface="+mj-lt"/>
              <a:buAutoNum type="arabicPeriod"/>
            </a:pPr>
            <a:r>
              <a:rPr lang="en-US"/>
              <a:t>Amos</a:t>
            </a:r>
          </a:p>
          <a:p>
            <a:pPr marL="576072" indent="-457200">
              <a:buFont typeface="+mj-lt"/>
              <a:buAutoNum type="arabicPeriod"/>
            </a:pPr>
            <a:r>
              <a:rPr lang="en-US"/>
              <a:t>Hosea</a:t>
            </a:r>
          </a:p>
          <a:p>
            <a:pPr marL="576072" indent="-457200">
              <a:buFont typeface="+mj-lt"/>
              <a:buAutoNum type="arabicPeriod"/>
            </a:pPr>
            <a:r>
              <a:rPr lang="en-US"/>
              <a:t>Micah</a:t>
            </a:r>
          </a:p>
          <a:p>
            <a:pPr marL="576072" indent="-457200">
              <a:buFont typeface="+mj-lt"/>
              <a:buAutoNum type="arabicPeriod"/>
            </a:pPr>
            <a:r>
              <a:rPr lang="en-US"/>
              <a:t>Nahum</a:t>
            </a:r>
          </a:p>
          <a:p>
            <a:pPr marL="576072" indent="-457200">
              <a:buFont typeface="+mj-lt"/>
              <a:buAutoNum type="arabicPeriod"/>
            </a:pPr>
            <a:r>
              <a:rPr lang="en-US"/>
              <a:t>Zephaniah</a:t>
            </a:r>
          </a:p>
          <a:p>
            <a:pPr marL="576072" indent="-457200">
              <a:buFont typeface="+mj-lt"/>
              <a:buAutoNum type="arabicPeriod"/>
            </a:pPr>
            <a:r>
              <a:rPr lang="en-US"/>
              <a:t>Habakkuk</a:t>
            </a:r>
          </a:p>
          <a:p>
            <a:pPr marL="576072" indent="-457200">
              <a:buFont typeface="+mj-lt"/>
              <a:buAutoNum type="arabicPeriod"/>
            </a:pPr>
            <a:r>
              <a:rPr lang="en-US"/>
              <a:t>Haggai</a:t>
            </a:r>
          </a:p>
          <a:p>
            <a:pPr marL="576072" indent="-457200">
              <a:buFont typeface="+mj-lt"/>
              <a:buAutoNum type="arabicPeriod"/>
            </a:pPr>
            <a:r>
              <a:rPr lang="en-US" b="1"/>
              <a:t>Zechariah</a:t>
            </a:r>
          </a:p>
          <a:p>
            <a:pPr marL="576072" indent="-457200">
              <a:buFont typeface="+mj-lt"/>
              <a:buAutoNum type="arabicPeriod"/>
            </a:pPr>
            <a:r>
              <a:rPr lang="en-US"/>
              <a:t>Malachi</a:t>
            </a:r>
          </a:p>
        </p:txBody>
      </p:sp>
      <p:sp>
        <p:nvSpPr>
          <p:cNvPr id="2" name="TextBox 1">
            <a:extLst>
              <a:ext uri="{FF2B5EF4-FFF2-40B4-BE49-F238E27FC236}">
                <a16:creationId xmlns:a16="http://schemas.microsoft.com/office/drawing/2014/main" id="{C9EC1198-4895-1C48-B94D-BECFDF055619}"/>
              </a:ext>
            </a:extLst>
          </p:cNvPr>
          <p:cNvSpPr txBox="1"/>
          <p:nvPr/>
        </p:nvSpPr>
        <p:spPr>
          <a:xfrm>
            <a:off x="6929436" y="2895600"/>
            <a:ext cx="1985963" cy="2554545"/>
          </a:xfrm>
          <a:prstGeom prst="rect">
            <a:avLst/>
          </a:prstGeom>
          <a:noFill/>
          <a:ln w="57150">
            <a:solidFill>
              <a:srgbClr val="FFC000"/>
            </a:solidFill>
          </a:ln>
        </p:spPr>
        <p:txBody>
          <a:bodyPr wrap="square" rtlCol="0">
            <a:spAutoFit/>
          </a:bodyPr>
          <a:lstStyle/>
          <a:p>
            <a:r>
              <a:rPr lang="en-US" sz="2000"/>
              <a:t>The son of Iddo, a priest (Zech 1:1; see Ezra 5:1; 6:14).  This makes Zechariah a priest and prophet (see Neh. 12:4, 16).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763C-7AAF-7E48-A680-3418BE4EF166}"/>
              </a:ext>
            </a:extLst>
          </p:cNvPr>
          <p:cNvSpPr>
            <a:spLocks noGrp="1"/>
          </p:cNvSpPr>
          <p:nvPr>
            <p:ph type="title"/>
          </p:nvPr>
        </p:nvSpPr>
        <p:spPr/>
        <p:txBody>
          <a:bodyPr>
            <a:normAutofit/>
          </a:bodyPr>
          <a:lstStyle/>
          <a:p>
            <a:r>
              <a:rPr lang="en-US" sz="3200"/>
              <a:t>Questions Premillennialists need to answer </a:t>
            </a:r>
          </a:p>
        </p:txBody>
      </p:sp>
      <p:sp>
        <p:nvSpPr>
          <p:cNvPr id="3" name="Content Placeholder 2">
            <a:extLst>
              <a:ext uri="{FF2B5EF4-FFF2-40B4-BE49-F238E27FC236}">
                <a16:creationId xmlns:a16="http://schemas.microsoft.com/office/drawing/2014/main" id="{B90EA2EF-89B6-D14E-8DF0-70175B9DD635}"/>
              </a:ext>
            </a:extLst>
          </p:cNvPr>
          <p:cNvSpPr>
            <a:spLocks noGrp="1"/>
          </p:cNvSpPr>
          <p:nvPr>
            <p:ph idx="1"/>
          </p:nvPr>
        </p:nvSpPr>
        <p:spPr>
          <a:xfrm>
            <a:off x="0" y="1408176"/>
            <a:ext cx="9144000" cy="5294377"/>
          </a:xfrm>
        </p:spPr>
        <p:txBody>
          <a:bodyPr>
            <a:normAutofit/>
          </a:bodyPr>
          <a:lstStyle/>
          <a:p>
            <a:pPr marL="576072" indent="-457200">
              <a:buFont typeface="+mj-lt"/>
              <a:buAutoNum type="arabicPeriod" startAt="2"/>
            </a:pPr>
            <a:r>
              <a:rPr lang="en-US" sz="1900"/>
              <a:t>If “the day of the Lord” (Zech. 14:1-5) is to be understood literally, then who is coming? The term “Lord” refers to Jehovah (God), and a consistent literal interpretation could not make it refer to Jesus Christ. </a:t>
            </a:r>
          </a:p>
        </p:txBody>
      </p:sp>
      <p:sp>
        <p:nvSpPr>
          <p:cNvPr id="4" name="TextBox 3">
            <a:extLst>
              <a:ext uri="{FF2B5EF4-FFF2-40B4-BE49-F238E27FC236}">
                <a16:creationId xmlns:a16="http://schemas.microsoft.com/office/drawing/2014/main" id="{AF0DC507-EE32-1348-9B3A-5795F9FFCF22}"/>
              </a:ext>
            </a:extLst>
          </p:cNvPr>
          <p:cNvSpPr txBox="1"/>
          <p:nvPr/>
        </p:nvSpPr>
        <p:spPr>
          <a:xfrm rot="10800000" flipV="1">
            <a:off x="76200" y="5337715"/>
            <a:ext cx="8991600" cy="1435662"/>
          </a:xfrm>
          <a:prstGeom prst="rect">
            <a:avLst/>
          </a:prstGeom>
          <a:noFill/>
          <a:ln w="57150">
            <a:solidFill>
              <a:schemeClr val="tx1"/>
            </a:solidFill>
          </a:ln>
        </p:spPr>
        <p:txBody>
          <a:bodyPr wrap="square" rtlCol="0">
            <a:spAutoFit/>
          </a:bodyPr>
          <a:lstStyle/>
          <a:p>
            <a:r>
              <a:rPr lang="en-US" sz="1700"/>
              <a:t>Jerusalem (the spiritual city of God, cf. chapter 12) will be tested by “nations” (enemies) indicating the persecution that was coming against the sheep of God.  In spite of the harassment, followers being martyred, and the assaults, a residue will always stand (Heb. 12:28).  Daniel also prophesied about the “war with the saints” (Dan. 7:21).  This prophecy coincides with the message of Revelation.  The Lord will fight for His people! Ultimately, they will be victorious.  </a:t>
            </a:r>
          </a:p>
        </p:txBody>
      </p:sp>
      <p:sp>
        <p:nvSpPr>
          <p:cNvPr id="5" name="TextBox 4">
            <a:extLst>
              <a:ext uri="{FF2B5EF4-FFF2-40B4-BE49-F238E27FC236}">
                <a16:creationId xmlns:a16="http://schemas.microsoft.com/office/drawing/2014/main" id="{A3BC24A5-DF12-EE45-8612-333195956A26}"/>
              </a:ext>
            </a:extLst>
          </p:cNvPr>
          <p:cNvSpPr txBox="1"/>
          <p:nvPr/>
        </p:nvSpPr>
        <p:spPr>
          <a:xfrm rot="10800000" flipV="1">
            <a:off x="76200" y="2438400"/>
            <a:ext cx="8991599" cy="2686839"/>
          </a:xfrm>
          <a:prstGeom prst="rect">
            <a:avLst/>
          </a:prstGeom>
          <a:noFill/>
          <a:ln w="57150">
            <a:solidFill>
              <a:srgbClr val="FFC000"/>
            </a:solidFill>
          </a:ln>
        </p:spPr>
        <p:txBody>
          <a:bodyPr wrap="square" rtlCol="0">
            <a:spAutoFit/>
          </a:bodyPr>
          <a:lstStyle/>
          <a:p>
            <a:r>
              <a:rPr lang="en-US" sz="1700"/>
              <a:t>“Behold, a day is coming for the Lord, when the spoil taken from you will be divided in your midst. 2 For I will gather all the nations against Jerusalem to battle, and the city shall be taken and the houses plundered and the women raped. Half of the city shall go out into exile, but the rest of the people shall not be cut off from the city. 3 Then the Lord will go out and fight against those nations as when he fights on a day of battle. 4 On that day his feet shall stand on the Mount of Olives that lies before Jerusalem on the east, and the Mount of Olives shall be split in two from east to west by a very wide valley, so that one half of the Mount shall move northward, and the other half southward. 5 And you shall flee to the valley of my mountains, for the valley of the mountains shall reach to Azal. And you shall flee as you fled from the earthquake in the days of Uzziah king of Judah. Then the Lord my God will come, and all the holy ones with him”</a:t>
            </a:r>
          </a:p>
        </p:txBody>
      </p:sp>
    </p:spTree>
    <p:extLst>
      <p:ext uri="{BB962C8B-B14F-4D97-AF65-F5344CB8AC3E}">
        <p14:creationId xmlns:p14="http://schemas.microsoft.com/office/powerpoint/2010/main" val="160943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763C-7AAF-7E48-A680-3418BE4EF166}"/>
              </a:ext>
            </a:extLst>
          </p:cNvPr>
          <p:cNvSpPr>
            <a:spLocks noGrp="1"/>
          </p:cNvSpPr>
          <p:nvPr>
            <p:ph type="title"/>
          </p:nvPr>
        </p:nvSpPr>
        <p:spPr/>
        <p:txBody>
          <a:bodyPr>
            <a:normAutofit/>
          </a:bodyPr>
          <a:lstStyle/>
          <a:p>
            <a:r>
              <a:rPr lang="en-US" sz="3200"/>
              <a:t>Questions Premillennialists need to answer </a:t>
            </a:r>
          </a:p>
        </p:txBody>
      </p:sp>
      <p:sp>
        <p:nvSpPr>
          <p:cNvPr id="3" name="Content Placeholder 2">
            <a:extLst>
              <a:ext uri="{FF2B5EF4-FFF2-40B4-BE49-F238E27FC236}">
                <a16:creationId xmlns:a16="http://schemas.microsoft.com/office/drawing/2014/main" id="{B90EA2EF-89B6-D14E-8DF0-70175B9DD635}"/>
              </a:ext>
            </a:extLst>
          </p:cNvPr>
          <p:cNvSpPr>
            <a:spLocks noGrp="1"/>
          </p:cNvSpPr>
          <p:nvPr>
            <p:ph idx="1"/>
          </p:nvPr>
        </p:nvSpPr>
        <p:spPr>
          <a:xfrm>
            <a:off x="152400" y="1600201"/>
            <a:ext cx="8534400" cy="4800600"/>
          </a:xfrm>
          <a:ln>
            <a:solidFill>
              <a:srgbClr val="FFC000"/>
            </a:solidFill>
          </a:ln>
        </p:spPr>
        <p:txBody>
          <a:bodyPr>
            <a:normAutofit/>
          </a:bodyPr>
          <a:lstStyle/>
          <a:p>
            <a:pPr marL="576072" indent="-457200">
              <a:buFont typeface="+mj-lt"/>
              <a:buAutoNum type="arabicPeriod" startAt="3"/>
            </a:pPr>
            <a:r>
              <a:rPr lang="en-US" sz="2200"/>
              <a:t>If Zechariah 14:3-4 is literally referring to a second coming of Jesus Christ to the earth, how will He in a physical body be able to straddle the valley which will be formed by the parting of the mount of Olives? </a:t>
            </a:r>
          </a:p>
        </p:txBody>
      </p:sp>
      <p:sp>
        <p:nvSpPr>
          <p:cNvPr id="4" name="TextBox 3">
            <a:extLst>
              <a:ext uri="{FF2B5EF4-FFF2-40B4-BE49-F238E27FC236}">
                <a16:creationId xmlns:a16="http://schemas.microsoft.com/office/drawing/2014/main" id="{8D9AABB3-B707-C94F-BD2A-75E76508DE0A}"/>
              </a:ext>
            </a:extLst>
          </p:cNvPr>
          <p:cNvSpPr txBox="1"/>
          <p:nvPr/>
        </p:nvSpPr>
        <p:spPr>
          <a:xfrm rot="10800000" flipV="1">
            <a:off x="677717" y="5100624"/>
            <a:ext cx="7788564" cy="1015663"/>
          </a:xfrm>
          <a:prstGeom prst="rect">
            <a:avLst/>
          </a:prstGeom>
          <a:noFill/>
          <a:ln w="57150">
            <a:solidFill>
              <a:schemeClr val="tx1"/>
            </a:solidFill>
          </a:ln>
        </p:spPr>
        <p:txBody>
          <a:bodyPr wrap="square" rtlCol="0">
            <a:spAutoFit/>
          </a:bodyPr>
          <a:lstStyle/>
          <a:p>
            <a:r>
              <a:rPr lang="en-US" sz="2000"/>
              <a:t>But if this is taken in the usual symbolism of apocalyptic literature, one can understand the picture of security given to the people of God through Jesus Christ who carries out the purpose of the Father. </a:t>
            </a:r>
          </a:p>
        </p:txBody>
      </p:sp>
      <p:sp>
        <p:nvSpPr>
          <p:cNvPr id="5" name="TextBox 4">
            <a:extLst>
              <a:ext uri="{FF2B5EF4-FFF2-40B4-BE49-F238E27FC236}">
                <a16:creationId xmlns:a16="http://schemas.microsoft.com/office/drawing/2014/main" id="{2A10F2F8-A040-5749-A707-BED22FEB6547}"/>
              </a:ext>
            </a:extLst>
          </p:cNvPr>
          <p:cNvSpPr txBox="1"/>
          <p:nvPr/>
        </p:nvSpPr>
        <p:spPr>
          <a:xfrm rot="10800000" flipV="1">
            <a:off x="677717" y="3184893"/>
            <a:ext cx="7788566" cy="1631216"/>
          </a:xfrm>
          <a:prstGeom prst="rect">
            <a:avLst/>
          </a:prstGeom>
          <a:noFill/>
          <a:ln w="57150">
            <a:solidFill>
              <a:srgbClr val="FFC000"/>
            </a:solidFill>
          </a:ln>
        </p:spPr>
        <p:txBody>
          <a:bodyPr wrap="square" rtlCol="0">
            <a:spAutoFit/>
          </a:bodyPr>
          <a:lstStyle/>
          <a:p>
            <a:r>
              <a:rPr lang="en-US"/>
              <a:t>“</a:t>
            </a:r>
            <a:r>
              <a:rPr lang="en-US" sz="2000"/>
              <a:t>Then the Lord will go out and fight against those nations as when he fights on a day of battle. 4 On that day his feet shall stand on the Mount of Olives that lies before Jerusalem on the east, and the Mount of Olives shall be split in two from east to west by a very wide valley, so that one half of the Mount shall move northward, and the other half southward”</a:t>
            </a:r>
          </a:p>
        </p:txBody>
      </p:sp>
    </p:spTree>
    <p:extLst>
      <p:ext uri="{BB962C8B-B14F-4D97-AF65-F5344CB8AC3E}">
        <p14:creationId xmlns:p14="http://schemas.microsoft.com/office/powerpoint/2010/main" val="140291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408176"/>
          </a:xfrm>
        </p:spPr>
        <p:txBody>
          <a:bodyPr>
            <a:normAutofit/>
          </a:bodyPr>
          <a:lstStyle/>
          <a:p>
            <a:r>
              <a:rPr lang="en-US" sz="3000">
                <a:latin typeface="Abadi MT Condensed Extra Bold" charset="0"/>
                <a:ea typeface="Abadi MT Condensed Extra Bold" charset="0"/>
                <a:cs typeface="Abadi MT Condensed Extra Bold" charset="0"/>
              </a:rPr>
              <a:t>Chronology of Persian Kings Related to the Old Testament</a:t>
            </a:r>
          </a:p>
        </p:txBody>
      </p:sp>
      <p:graphicFrame>
        <p:nvGraphicFramePr>
          <p:cNvPr id="6" name="Table 5"/>
          <p:cNvGraphicFramePr>
            <a:graphicFrameLocks noGrp="1"/>
          </p:cNvGraphicFramePr>
          <p:nvPr/>
        </p:nvGraphicFramePr>
        <p:xfrm>
          <a:off x="0" y="1408174"/>
          <a:ext cx="9144000" cy="5606324"/>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822960">
                <a:tc>
                  <a:txBody>
                    <a:bodyPr/>
                    <a:lstStyle/>
                    <a:p>
                      <a:pPr algn="ctr"/>
                      <a:r>
                        <a:rPr lang="en-US" sz="2400" b="1">
                          <a:solidFill>
                            <a:schemeClr val="tx1"/>
                          </a:solidFill>
                        </a:rPr>
                        <a:t>King</a:t>
                      </a:r>
                    </a:p>
                  </a:txBody>
                  <a:tcPr/>
                </a:tc>
                <a:tc>
                  <a:txBody>
                    <a:bodyPr/>
                    <a:lstStyle/>
                    <a:p>
                      <a:pPr algn="ctr"/>
                      <a:r>
                        <a:rPr lang="en-US" sz="2400">
                          <a:solidFill>
                            <a:schemeClr val="tx1"/>
                          </a:solidFill>
                        </a:rPr>
                        <a:t>Dates</a:t>
                      </a:r>
                    </a:p>
                    <a:p>
                      <a:pPr algn="ctr"/>
                      <a:r>
                        <a:rPr lang="en-US" sz="2400" b="0">
                          <a:solidFill>
                            <a:schemeClr val="tx1"/>
                          </a:solidFill>
                        </a:rPr>
                        <a:t>(All B.C.)</a:t>
                      </a:r>
                    </a:p>
                  </a:txBody>
                  <a:tcPr/>
                </a:tc>
                <a:tc>
                  <a:txBody>
                    <a:bodyPr/>
                    <a:lstStyle/>
                    <a:p>
                      <a:pPr algn="ctr"/>
                      <a:r>
                        <a:rPr lang="en-US" sz="2400">
                          <a:solidFill>
                            <a:schemeClr val="tx1"/>
                          </a:solidFill>
                        </a:rPr>
                        <a:t>Chapters in Ezra</a:t>
                      </a:r>
                    </a:p>
                  </a:txBody>
                  <a:tcPr/>
                </a:tc>
                <a:tc>
                  <a:txBody>
                    <a:bodyPr/>
                    <a:lstStyle/>
                    <a:p>
                      <a:pPr algn="ctr"/>
                      <a:r>
                        <a:rPr lang="en-US" sz="2400">
                          <a:solidFill>
                            <a:schemeClr val="tx1"/>
                          </a:solidFill>
                        </a:rPr>
                        <a:t>Other Books</a:t>
                      </a:r>
                    </a:p>
                  </a:txBody>
                  <a:tcPr/>
                </a:tc>
                <a:extLst>
                  <a:ext uri="{0D108BD9-81ED-4DB2-BD59-A6C34878D82A}">
                    <a16:rowId xmlns:a16="http://schemas.microsoft.com/office/drawing/2014/main" val="10000"/>
                  </a:ext>
                </a:extLst>
              </a:tr>
              <a:tr h="670061">
                <a:tc>
                  <a:txBody>
                    <a:bodyPr/>
                    <a:lstStyle/>
                    <a:p>
                      <a:r>
                        <a:rPr lang="en-US" sz="2000" b="1"/>
                        <a:t>Cyrus</a:t>
                      </a:r>
                    </a:p>
                  </a:txBody>
                  <a:tcPr/>
                </a:tc>
                <a:tc>
                  <a:txBody>
                    <a:bodyPr/>
                    <a:lstStyle/>
                    <a:p>
                      <a:r>
                        <a:rPr lang="en-US" sz="2400" b="1"/>
                        <a:t>538-530</a:t>
                      </a:r>
                    </a:p>
                  </a:txBody>
                  <a:tcPr/>
                </a:tc>
                <a:tc>
                  <a:txBody>
                    <a:bodyPr/>
                    <a:lstStyle/>
                    <a:p>
                      <a:r>
                        <a:rPr lang="en-US" sz="2400" b="1"/>
                        <a:t>1:1-4:5</a:t>
                      </a:r>
                    </a:p>
                  </a:txBody>
                  <a:tcPr/>
                </a:tc>
                <a:tc>
                  <a:txBody>
                    <a:bodyPr/>
                    <a:lstStyle/>
                    <a:p>
                      <a:r>
                        <a:rPr lang="en-US" sz="2000" b="1"/>
                        <a:t>2 Chr. 29:22</a:t>
                      </a:r>
                    </a:p>
                  </a:txBody>
                  <a:tcPr/>
                </a:tc>
                <a:extLst>
                  <a:ext uri="{0D108BD9-81ED-4DB2-BD59-A6C34878D82A}">
                    <a16:rowId xmlns:a16="http://schemas.microsoft.com/office/drawing/2014/main" val="10001"/>
                  </a:ext>
                </a:extLst>
              </a:tr>
              <a:tr h="670061">
                <a:tc>
                  <a:txBody>
                    <a:bodyPr/>
                    <a:lstStyle/>
                    <a:p>
                      <a:r>
                        <a:rPr lang="en-US" sz="2000" b="1"/>
                        <a:t>Cambyses</a:t>
                      </a:r>
                    </a:p>
                  </a:txBody>
                  <a:tcPr/>
                </a:tc>
                <a:tc>
                  <a:txBody>
                    <a:bodyPr/>
                    <a:lstStyle/>
                    <a:p>
                      <a:r>
                        <a:rPr lang="en-US" sz="2400" b="1"/>
                        <a:t>530-522</a:t>
                      </a:r>
                    </a:p>
                  </a:txBody>
                  <a:tcPr/>
                </a:tc>
                <a:tc>
                  <a:txBody>
                    <a:bodyPr/>
                    <a:lstStyle/>
                    <a:p>
                      <a:endParaRPr lang="en-US" sz="2400" b="1"/>
                    </a:p>
                  </a:txBody>
                  <a:tcPr/>
                </a:tc>
                <a:tc>
                  <a:txBody>
                    <a:bodyPr/>
                    <a:lstStyle/>
                    <a:p>
                      <a:endParaRPr lang="en-US"/>
                    </a:p>
                  </a:txBody>
                  <a:tcPr/>
                </a:tc>
                <a:extLst>
                  <a:ext uri="{0D108BD9-81ED-4DB2-BD59-A6C34878D82A}">
                    <a16:rowId xmlns:a16="http://schemas.microsoft.com/office/drawing/2014/main" val="10002"/>
                  </a:ext>
                </a:extLst>
              </a:tr>
              <a:tr h="670061">
                <a:tc>
                  <a:txBody>
                    <a:bodyPr/>
                    <a:lstStyle/>
                    <a:p>
                      <a:r>
                        <a:rPr lang="en-US" sz="2000" b="1"/>
                        <a:t>Smerdis</a:t>
                      </a:r>
                    </a:p>
                  </a:txBody>
                  <a:tcPr/>
                </a:tc>
                <a:tc>
                  <a:txBody>
                    <a:bodyPr/>
                    <a:lstStyle/>
                    <a:p>
                      <a:r>
                        <a:rPr lang="en-US" sz="2400" b="1"/>
                        <a:t>522</a:t>
                      </a:r>
                    </a:p>
                  </a:txBody>
                  <a:tcPr/>
                </a:tc>
                <a:tc>
                  <a:txBody>
                    <a:bodyPr/>
                    <a:lstStyle/>
                    <a:p>
                      <a:endParaRPr lang="en-US" sz="2400" b="1"/>
                    </a:p>
                  </a:txBody>
                  <a:tcPr/>
                </a:tc>
                <a:tc>
                  <a:txBody>
                    <a:bodyPr/>
                    <a:lstStyle/>
                    <a:p>
                      <a:endParaRPr lang="en-US"/>
                    </a:p>
                  </a:txBody>
                  <a:tcPr/>
                </a:tc>
                <a:extLst>
                  <a:ext uri="{0D108BD9-81ED-4DB2-BD59-A6C34878D82A}">
                    <a16:rowId xmlns:a16="http://schemas.microsoft.com/office/drawing/2014/main" val="10003"/>
                  </a:ext>
                </a:extLst>
              </a:tr>
              <a:tr h="670061">
                <a:tc>
                  <a:txBody>
                    <a:bodyPr/>
                    <a:lstStyle/>
                    <a:p>
                      <a:r>
                        <a:rPr lang="en-US" sz="2000" b="1"/>
                        <a:t>Darius I</a:t>
                      </a:r>
                    </a:p>
                  </a:txBody>
                  <a:tcPr>
                    <a:solidFill>
                      <a:srgbClr val="FFFF00"/>
                    </a:solidFill>
                  </a:tcPr>
                </a:tc>
                <a:tc>
                  <a:txBody>
                    <a:bodyPr/>
                    <a:lstStyle/>
                    <a:p>
                      <a:r>
                        <a:rPr lang="en-US" sz="2400" b="1"/>
                        <a:t>521-486</a:t>
                      </a:r>
                    </a:p>
                  </a:txBody>
                  <a:tcPr>
                    <a:solidFill>
                      <a:srgbClr val="FFFF00"/>
                    </a:solidFill>
                  </a:tcPr>
                </a:tc>
                <a:tc>
                  <a:txBody>
                    <a:bodyPr/>
                    <a:lstStyle/>
                    <a:p>
                      <a:r>
                        <a:rPr lang="en-US" sz="2400" b="1"/>
                        <a:t>5-6</a:t>
                      </a:r>
                    </a:p>
                  </a:txBody>
                  <a:tcPr>
                    <a:solidFill>
                      <a:srgbClr val="FFFF00"/>
                    </a:solidFill>
                  </a:tcPr>
                </a:tc>
                <a:tc>
                  <a:txBody>
                    <a:bodyPr/>
                    <a:lstStyle/>
                    <a:p>
                      <a:r>
                        <a:rPr lang="en-US" sz="2000" b="1"/>
                        <a:t>Haggai (520)</a:t>
                      </a:r>
                    </a:p>
                    <a:p>
                      <a:r>
                        <a:rPr lang="en-US" sz="2000" b="1"/>
                        <a:t>Zechariah (520-515)</a:t>
                      </a:r>
                    </a:p>
                  </a:txBody>
                  <a:tcPr>
                    <a:solidFill>
                      <a:srgbClr val="FFFF00"/>
                    </a:solidFill>
                  </a:tcPr>
                </a:tc>
                <a:extLst>
                  <a:ext uri="{0D108BD9-81ED-4DB2-BD59-A6C34878D82A}">
                    <a16:rowId xmlns:a16="http://schemas.microsoft.com/office/drawing/2014/main" val="10004"/>
                  </a:ext>
                </a:extLst>
              </a:tr>
              <a:tr h="670061">
                <a:tc>
                  <a:txBody>
                    <a:bodyPr/>
                    <a:lstStyle/>
                    <a:p>
                      <a:r>
                        <a:rPr lang="en-US" sz="2000" b="1"/>
                        <a:t>Xerxes I</a:t>
                      </a:r>
                      <a:br>
                        <a:rPr lang="en-US" sz="2000" b="1"/>
                      </a:br>
                      <a:r>
                        <a:rPr lang="en-US" sz="2000" b="1"/>
                        <a:t>(Ahaserus)</a:t>
                      </a:r>
                    </a:p>
                  </a:txBody>
                  <a:tcPr/>
                </a:tc>
                <a:tc>
                  <a:txBody>
                    <a:bodyPr/>
                    <a:lstStyle/>
                    <a:p>
                      <a:r>
                        <a:rPr lang="en-US" sz="2400" b="1"/>
                        <a:t>486-465</a:t>
                      </a:r>
                    </a:p>
                  </a:txBody>
                  <a:tcPr/>
                </a:tc>
                <a:tc>
                  <a:txBody>
                    <a:bodyPr/>
                    <a:lstStyle/>
                    <a:p>
                      <a:r>
                        <a:rPr lang="en-US" sz="2400" b="1"/>
                        <a:t>4:6</a:t>
                      </a:r>
                    </a:p>
                  </a:txBody>
                  <a:tcPr/>
                </a:tc>
                <a:tc>
                  <a:txBody>
                    <a:bodyPr/>
                    <a:lstStyle/>
                    <a:p>
                      <a:r>
                        <a:rPr lang="en-US" sz="2000" b="1"/>
                        <a:t>Esther (474)</a:t>
                      </a:r>
                    </a:p>
                  </a:txBody>
                  <a:tcPr/>
                </a:tc>
                <a:extLst>
                  <a:ext uri="{0D108BD9-81ED-4DB2-BD59-A6C34878D82A}">
                    <a16:rowId xmlns:a16="http://schemas.microsoft.com/office/drawing/2014/main" val="10005"/>
                  </a:ext>
                </a:extLst>
              </a:tr>
              <a:tr h="670061">
                <a:tc>
                  <a:txBody>
                    <a:bodyPr/>
                    <a:lstStyle/>
                    <a:p>
                      <a:r>
                        <a:rPr lang="en-US" sz="2000" b="1"/>
                        <a:t>Artaxerxes I</a:t>
                      </a:r>
                    </a:p>
                  </a:txBody>
                  <a:tcPr/>
                </a:tc>
                <a:tc>
                  <a:txBody>
                    <a:bodyPr/>
                    <a:lstStyle/>
                    <a:p>
                      <a:r>
                        <a:rPr lang="en-US" sz="2400" b="1"/>
                        <a:t>464-423</a:t>
                      </a:r>
                    </a:p>
                  </a:txBody>
                  <a:tcPr/>
                </a:tc>
                <a:tc>
                  <a:txBody>
                    <a:bodyPr/>
                    <a:lstStyle/>
                    <a:p>
                      <a:r>
                        <a:rPr lang="en-US" sz="2400" b="1"/>
                        <a:t>4:7-23; 7-10</a:t>
                      </a:r>
                    </a:p>
                  </a:txBody>
                  <a:tcPr/>
                </a:tc>
                <a:tc>
                  <a:txBody>
                    <a:bodyPr/>
                    <a:lstStyle/>
                    <a:p>
                      <a:r>
                        <a:rPr lang="en-US" sz="2000" b="1"/>
                        <a:t>Malachi (450-400)</a:t>
                      </a:r>
                    </a:p>
                    <a:p>
                      <a:r>
                        <a:rPr lang="en-US" sz="2000" b="1"/>
                        <a:t>Nehemiah (445-425)</a:t>
                      </a:r>
                    </a:p>
                  </a:txBody>
                  <a:tcPr/>
                </a:tc>
                <a:extLst>
                  <a:ext uri="{0D108BD9-81ED-4DB2-BD59-A6C34878D82A}">
                    <a16:rowId xmlns:a16="http://schemas.microsoft.com/office/drawing/2014/main" val="10006"/>
                  </a:ext>
                </a:extLst>
              </a:tr>
              <a:tr h="670061">
                <a:tc>
                  <a:txBody>
                    <a:bodyPr/>
                    <a:lstStyle/>
                    <a:p>
                      <a:r>
                        <a:rPr lang="en-US" sz="2000" b="1"/>
                        <a:t>Darius II</a:t>
                      </a:r>
                    </a:p>
                  </a:txBody>
                  <a:tcPr/>
                </a:tc>
                <a:tc>
                  <a:txBody>
                    <a:bodyPr/>
                    <a:lstStyle/>
                    <a:p>
                      <a:r>
                        <a:rPr lang="en-US" sz="2400" b="1"/>
                        <a:t>423-404</a:t>
                      </a:r>
                    </a:p>
                  </a:txBody>
                  <a:tcPr/>
                </a:tc>
                <a:tc>
                  <a:txBody>
                    <a:bodyPr/>
                    <a:lstStyle/>
                    <a:p>
                      <a:endParaRPr lang="en-US" b="1"/>
                    </a:p>
                  </a:txBody>
                  <a:tcPr/>
                </a:tc>
                <a:tc>
                  <a:txBody>
                    <a:bodyPr/>
                    <a:lstStyle/>
                    <a:p>
                      <a:endParaRPr lang="en-US"/>
                    </a:p>
                  </a:txBody>
                  <a:tcPr/>
                </a:tc>
                <a:extLst>
                  <a:ext uri="{0D108BD9-81ED-4DB2-BD59-A6C34878D82A}">
                    <a16:rowId xmlns:a16="http://schemas.microsoft.com/office/drawing/2014/main" val="10007"/>
                  </a:ext>
                </a:extLst>
              </a:tr>
            </a:tbl>
          </a:graphicData>
        </a:graphic>
      </p:graphicFrame>
      <p:sp>
        <p:nvSpPr>
          <p:cNvPr id="8" name="TextBox 7"/>
          <p:cNvSpPr txBox="1"/>
          <p:nvPr/>
        </p:nvSpPr>
        <p:spPr>
          <a:xfrm>
            <a:off x="-1115878" y="3595607"/>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8972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a:solidFill>
                  <a:srgbClr val="800000"/>
                </a:solidFill>
                <a:latin typeface="Arial" charset="0"/>
              </a:rPr>
              <a:t>  </a:t>
            </a:r>
            <a:r>
              <a:rPr lang="en-US" sz="2400" b="1">
                <a:solidFill>
                  <a:srgbClr val="92D050"/>
                </a:solidFill>
                <a:latin typeface="Arial" charset="0"/>
              </a:rPr>
              <a:t>UNITED</a:t>
            </a:r>
            <a:br>
              <a:rPr lang="en-US" sz="2400" b="1">
                <a:solidFill>
                  <a:srgbClr val="92D050"/>
                </a:solidFill>
                <a:latin typeface="Arial" charset="0"/>
              </a:rPr>
            </a:br>
            <a:r>
              <a:rPr lang="en-US" sz="2400" b="1">
                <a:solidFill>
                  <a:srgbClr val="92D050"/>
                </a:solidFill>
                <a:latin typeface="Arial" charset="0"/>
              </a:rPr>
              <a:t>KINGDOM</a:t>
            </a:r>
            <a:br>
              <a:rPr lang="en-US" sz="2400" b="1">
                <a:solidFill>
                  <a:srgbClr val="92D050"/>
                </a:solidFill>
                <a:latin typeface="Arial" charset="0"/>
              </a:rPr>
            </a:br>
            <a:r>
              <a:rPr lang="en-US" b="1" i="1">
                <a:solidFill>
                  <a:srgbClr val="92D050"/>
                </a:solidFill>
                <a:latin typeface="Arial" charset="0"/>
              </a:rPr>
              <a:t>(1043-931 BC)</a:t>
            </a:r>
            <a:br>
              <a:rPr lang="en-US" b="1" i="1">
                <a:solidFill>
                  <a:srgbClr val="92D050"/>
                </a:solidFill>
                <a:latin typeface="Arial" charset="0"/>
              </a:rPr>
            </a:br>
            <a:r>
              <a:rPr lang="en-US" b="1" i="1">
                <a:solidFill>
                  <a:srgbClr val="92D050"/>
                </a:solidFill>
                <a:latin typeface="Arial" charset="0"/>
              </a:rPr>
              <a:t>   Kings: Saul, David, Solomon</a:t>
            </a:r>
            <a:endParaRPr lang="en-US" sz="2400" b="1" i="1">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a:solidFill>
                  <a:srgbClr val="FF0000"/>
                </a:solidFill>
                <a:latin typeface="Arial" charset="0"/>
              </a:rPr>
              <a:t>JUDAH</a:t>
            </a:r>
            <a:br>
              <a:rPr lang="en-US" sz="1000">
                <a:solidFill>
                  <a:srgbClr val="FF0000"/>
                </a:solidFill>
                <a:latin typeface="Arial" charset="0"/>
              </a:rPr>
            </a:br>
            <a:r>
              <a:rPr lang="en-US" b="1" i="1">
                <a:solidFill>
                  <a:srgbClr val="FF0000"/>
                </a:solidFill>
                <a:latin typeface="Arial" charset="0"/>
              </a:rPr>
              <a:t>Southern</a:t>
            </a:r>
            <a:r>
              <a:rPr lang="en-US" i="1">
                <a:solidFill>
                  <a:srgbClr val="FF0000"/>
                </a:solidFill>
                <a:latin typeface="Arial" charset="0"/>
              </a:rPr>
              <a:t> Kingdom</a:t>
            </a:r>
            <a:br>
              <a:rPr lang="en-US" i="1">
                <a:solidFill>
                  <a:srgbClr val="FF0000"/>
                </a:solidFill>
                <a:latin typeface="Arial" charset="0"/>
              </a:rPr>
            </a:br>
            <a:r>
              <a:rPr lang="en-US" sz="1600" i="1">
                <a:solidFill>
                  <a:srgbClr val="FF0000"/>
                </a:solidFill>
                <a:latin typeface="Arial" charset="0"/>
              </a:rPr>
              <a:t>2 Tribes </a:t>
            </a:r>
            <a:br>
              <a:rPr lang="en-US" sz="1600" i="1">
                <a:solidFill>
                  <a:srgbClr val="FF0000"/>
                </a:solidFill>
                <a:latin typeface="Arial" charset="0"/>
              </a:rPr>
            </a:br>
            <a:r>
              <a:rPr lang="en-US" sz="1600" i="1">
                <a:solidFill>
                  <a:srgbClr val="FF0000"/>
                </a:solidFill>
                <a:latin typeface="Arial" charset="0"/>
              </a:rPr>
              <a:t>Capital -</a:t>
            </a:r>
            <a:br>
              <a:rPr lang="en-US" sz="1600" i="1">
                <a:solidFill>
                  <a:srgbClr val="FF0000"/>
                </a:solidFill>
                <a:latin typeface="Arial" charset="0"/>
              </a:rPr>
            </a:br>
            <a:r>
              <a:rPr lang="en-US" sz="1600" i="1">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a:solidFill>
                  <a:srgbClr val="00B0F0"/>
                </a:solidFill>
                <a:latin typeface="Arial" charset="0"/>
              </a:rPr>
              <a:t>ISRAEL</a:t>
            </a:r>
            <a:br>
              <a:rPr lang="en-US" sz="2400" b="1">
                <a:solidFill>
                  <a:srgbClr val="00B0F0"/>
                </a:solidFill>
                <a:latin typeface="Arial" charset="0"/>
              </a:rPr>
            </a:br>
            <a:r>
              <a:rPr lang="en-US" b="1" i="1">
                <a:solidFill>
                  <a:srgbClr val="00B0F0"/>
                </a:solidFill>
                <a:latin typeface="Arial" charset="0"/>
              </a:rPr>
              <a:t>Northern </a:t>
            </a:r>
            <a:br>
              <a:rPr lang="en-US" b="1" i="1">
                <a:solidFill>
                  <a:srgbClr val="00B0F0"/>
                </a:solidFill>
                <a:latin typeface="Arial" charset="0"/>
              </a:rPr>
            </a:br>
            <a:r>
              <a:rPr lang="en-US" b="1" i="1">
                <a:solidFill>
                  <a:srgbClr val="00B0F0"/>
                </a:solidFill>
                <a:latin typeface="Arial" charset="0"/>
              </a:rPr>
              <a:t>Kingdom</a:t>
            </a:r>
            <a:br>
              <a:rPr lang="en-US" sz="1000" b="1" i="1">
                <a:solidFill>
                  <a:srgbClr val="00B0F0"/>
                </a:solidFill>
                <a:latin typeface="Arial" charset="0"/>
              </a:rPr>
            </a:br>
            <a:r>
              <a:rPr lang="en-US" sz="1600" b="1" i="1">
                <a:solidFill>
                  <a:srgbClr val="00B0F0"/>
                </a:solidFill>
                <a:latin typeface="Arial" charset="0"/>
              </a:rPr>
              <a:t>10 Tribes</a:t>
            </a:r>
            <a:br>
              <a:rPr lang="en-US" sz="1600" b="1" i="1">
                <a:solidFill>
                  <a:srgbClr val="00B0F0"/>
                </a:solidFill>
                <a:latin typeface="Arial" charset="0"/>
              </a:rPr>
            </a:br>
            <a:r>
              <a:rPr lang="en-US" sz="1600" b="1" i="1">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a:latin typeface="Arial" charset="0"/>
              </a:rPr>
              <a:t>Invasion by Assyria</a:t>
            </a:r>
            <a:br>
              <a:rPr lang="en-US" sz="1600" b="1">
                <a:latin typeface="Arial" charset="0"/>
              </a:rPr>
            </a:br>
            <a:r>
              <a:rPr lang="en-US" sz="1600" b="1">
                <a:latin typeface="Arial" charset="0"/>
              </a:rPr>
              <a:t>      in 722 BC</a:t>
            </a:r>
            <a:br>
              <a:rPr lang="en-US" sz="1600" b="1">
                <a:latin typeface="Arial" charset="0"/>
              </a:rPr>
            </a:br>
            <a:r>
              <a:rPr lang="en-US" sz="1600" b="1">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a:latin typeface="Arial" charset="0"/>
              </a:rPr>
              <a:t>Invasion by</a:t>
            </a:r>
            <a:br>
              <a:rPr lang="en-US" sz="1600" b="1">
                <a:latin typeface="Arial" charset="0"/>
              </a:rPr>
            </a:br>
            <a:r>
              <a:rPr lang="en-US" sz="1600" b="1">
                <a:latin typeface="Arial" charset="0"/>
              </a:rPr>
              <a:t>Babylon in </a:t>
            </a:r>
            <a:br>
              <a:rPr lang="en-US" sz="1600" b="1">
                <a:latin typeface="Arial" charset="0"/>
              </a:rPr>
            </a:br>
            <a:r>
              <a:rPr lang="en-US" sz="1600" b="1">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a:solidFill>
                  <a:srgbClr val="92D050"/>
                </a:solidFill>
                <a:latin typeface="Verdana" pitchFamily="34" charset="0"/>
              </a:rPr>
              <a:t>Exiles Return </a:t>
            </a:r>
            <a:br>
              <a:rPr lang="en-US" b="1">
                <a:solidFill>
                  <a:srgbClr val="92D050"/>
                </a:solidFill>
                <a:latin typeface="Verdana" pitchFamily="34" charset="0"/>
              </a:rPr>
            </a:br>
            <a:r>
              <a:rPr lang="en-US" b="1">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solidFill>
            <a:srgbClr val="FFFF00"/>
          </a:solidFill>
          <a:ln w="9525">
            <a:solidFill>
              <a:srgbClr val="FFFF00"/>
            </a:solidFill>
            <a:miter lim="800000"/>
            <a:headEnd/>
            <a:tailEnd/>
          </a:ln>
          <a:effectLst/>
        </p:spPr>
        <p:txBody>
          <a:bodyPr>
            <a:spAutoFit/>
          </a:bodyPr>
          <a:lstStyle/>
          <a:p>
            <a:pPr eaLnBrk="1" hangingPunct="1"/>
            <a:r>
              <a:rPr lang="en-US" sz="1600" b="1">
                <a:solidFill>
                  <a:srgbClr val="7030A0"/>
                </a:solidFill>
                <a:latin typeface="Arial" charset="0"/>
              </a:rPr>
              <a:t>Under Zerubbabel  in  538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a:solidFill>
                  <a:srgbClr val="7030A0"/>
                </a:solidFill>
                <a:latin typeface="Arial" charset="0"/>
              </a:rPr>
              <a:t>Under Ezra </a:t>
            </a:r>
            <a:br>
              <a:rPr lang="en-US" sz="1600" b="1">
                <a:solidFill>
                  <a:srgbClr val="7030A0"/>
                </a:solidFill>
                <a:latin typeface="Arial" charset="0"/>
              </a:rPr>
            </a:br>
            <a:r>
              <a:rPr lang="en-US" sz="1600" b="1">
                <a:solidFill>
                  <a:srgbClr val="7030A0"/>
                </a:solidFill>
                <a:latin typeface="Arial" charset="0"/>
              </a:rPr>
              <a:t>in 458 BC</a:t>
            </a:r>
            <a:br>
              <a:rPr lang="en-US" sz="1600" b="1">
                <a:solidFill>
                  <a:srgbClr val="7030A0"/>
                </a:solidFill>
                <a:latin typeface="Arial" charset="0"/>
              </a:rPr>
            </a:br>
            <a:r>
              <a:rPr lang="en-US" sz="1600" b="1">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a:solidFill>
                  <a:srgbClr val="7030A0"/>
                </a:solidFill>
                <a:latin typeface="Arial" charset="0"/>
              </a:rPr>
              <a:t>Under Nehemiah</a:t>
            </a:r>
            <a:br>
              <a:rPr lang="en-US" sz="1600" b="1">
                <a:solidFill>
                  <a:srgbClr val="7030A0"/>
                </a:solidFill>
                <a:latin typeface="Arial" charset="0"/>
              </a:rPr>
            </a:br>
            <a:r>
              <a:rPr lang="en-US" sz="1600" b="1">
                <a:solidFill>
                  <a:srgbClr val="7030A0"/>
                </a:solidFill>
                <a:latin typeface="Arial" charset="0"/>
              </a:rPr>
              <a:t>in 444 BC</a:t>
            </a:r>
            <a:br>
              <a:rPr lang="en-US" sz="1600" b="1">
                <a:solidFill>
                  <a:srgbClr val="7030A0"/>
                </a:solidFill>
                <a:latin typeface="Arial" charset="0"/>
              </a:rPr>
            </a:br>
            <a:r>
              <a:rPr lang="en-US" sz="1600" b="1">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a:solidFill>
                  <a:srgbClr val="92D050"/>
                </a:solidFill>
                <a:latin typeface="Arial" charset="0"/>
              </a:rPr>
              <a:t>Kingdom Divided</a:t>
            </a:r>
            <a:br>
              <a:rPr lang="en-US" b="1">
                <a:solidFill>
                  <a:srgbClr val="92D050"/>
                </a:solidFill>
                <a:latin typeface="Arial" charset="0"/>
              </a:rPr>
            </a:br>
            <a:r>
              <a:rPr lang="en-US" b="1">
                <a:solidFill>
                  <a:srgbClr val="92D050"/>
                </a:solidFill>
                <a:latin typeface="Arial" charset="0"/>
              </a:rPr>
              <a:t>in 931 BC</a:t>
            </a:r>
          </a:p>
        </p:txBody>
      </p:sp>
      <p:sp>
        <p:nvSpPr>
          <p:cNvPr id="3" name="TextBox 2">
            <a:extLst>
              <a:ext uri="{FF2B5EF4-FFF2-40B4-BE49-F238E27FC236}">
                <a16:creationId xmlns:a16="http://schemas.microsoft.com/office/drawing/2014/main" id="{008D7944-163C-0342-A19D-0162F40290CC}"/>
              </a:ext>
            </a:extLst>
          </p:cNvPr>
          <p:cNvSpPr txBox="1"/>
          <p:nvPr/>
        </p:nvSpPr>
        <p:spPr>
          <a:xfrm>
            <a:off x="6321054" y="1166970"/>
            <a:ext cx="2750292" cy="1477328"/>
          </a:xfrm>
          <a:prstGeom prst="rect">
            <a:avLst/>
          </a:prstGeom>
          <a:solidFill>
            <a:schemeClr val="accent1"/>
          </a:solidFill>
          <a:ln w="57150">
            <a:solidFill>
              <a:srgbClr val="FFC000"/>
            </a:solidFill>
          </a:ln>
        </p:spPr>
        <p:txBody>
          <a:bodyPr wrap="square" rtlCol="0">
            <a:spAutoFit/>
          </a:bodyPr>
          <a:lstStyle/>
          <a:p>
            <a:r>
              <a:rPr lang="en-US" b="1"/>
              <a:t>The Lord raised up Haggai and Zechariah to inspire the people to complete the temple </a:t>
            </a:r>
            <a:r>
              <a:rPr lang="en-US"/>
              <a:t>(</a:t>
            </a:r>
            <a:r>
              <a:rPr lang="en-US" b="1"/>
              <a:t>see Ezra 4:24–5:2).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b="1"/>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r>
              <a:rPr lang="en-US" baseline="30000"/>
              <a:t>nd</a:t>
            </a:r>
            <a:r>
              <a:rPr lang="en-US"/>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b="1"/>
              <a:t>1</a:t>
            </a:r>
            <a:r>
              <a:rPr lang="en-US" b="1" baseline="30000"/>
              <a:t>st</a:t>
            </a:r>
            <a:r>
              <a:rPr lang="en-US" b="1"/>
              <a:t> Return</a:t>
            </a:r>
          </a:p>
        </p:txBody>
      </p:sp>
      <p:sp>
        <p:nvSpPr>
          <p:cNvPr id="97308" name="Text Box 28"/>
          <p:cNvSpPr txBox="1">
            <a:spLocks noChangeArrowheads="1"/>
          </p:cNvSpPr>
          <p:nvPr/>
        </p:nvSpPr>
        <p:spPr bwMode="auto">
          <a:xfrm>
            <a:off x="1978323" y="1066800"/>
            <a:ext cx="461665" cy="1219200"/>
          </a:xfrm>
          <a:prstGeom prst="rect">
            <a:avLst/>
          </a:prstGeom>
          <a:noFill/>
          <a:ln w="9525">
            <a:noFill/>
            <a:miter lim="800000"/>
            <a:headEnd/>
            <a:tailEnd/>
          </a:ln>
          <a:effectLst/>
        </p:spPr>
        <p:txBody>
          <a:bodyPr vert="eaVert">
            <a:spAutoFit/>
          </a:bodyPr>
          <a:lstStyle/>
          <a:p>
            <a:pPr>
              <a:spcBef>
                <a:spcPct val="50000"/>
              </a:spcBef>
            </a:pPr>
            <a:r>
              <a:rPr lang="en-US">
                <a:latin typeface="Abadi MT Condensed Extra Bold" charset="0"/>
                <a:ea typeface="Abadi MT Condensed Extra Bold" charset="0"/>
                <a:cs typeface="Abadi MT Condensed Extra Bold" charset="0"/>
              </a:rPr>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a:t>10:18</a:t>
            </a:r>
          </a:p>
        </p:txBody>
      </p:sp>
      <p:sp>
        <p:nvSpPr>
          <p:cNvPr id="97328" name="Text Box 48"/>
          <p:cNvSpPr txBox="1">
            <a:spLocks noChangeArrowheads="1"/>
          </p:cNvSpPr>
          <p:nvPr/>
        </p:nvSpPr>
        <p:spPr bwMode="auto">
          <a:xfrm>
            <a:off x="8915400" y="2557380"/>
            <a:ext cx="353971" cy="1661993"/>
          </a:xfrm>
          <a:prstGeom prst="rect">
            <a:avLst/>
          </a:prstGeom>
          <a:noFill/>
          <a:ln w="9525">
            <a:solidFill>
              <a:srgbClr val="7030A0"/>
            </a:solidFill>
            <a:miter lim="800000"/>
            <a:headEnd/>
            <a:tailEnd/>
          </a:ln>
          <a:effectLst/>
        </p:spPr>
        <p:txBody>
          <a:bodyPr wrap="square">
            <a:spAutoFit/>
          </a:bodyPr>
          <a:lstStyle/>
          <a:p>
            <a:pPr>
              <a:spcBef>
                <a:spcPct val="50000"/>
              </a:spcBef>
            </a:pPr>
            <a:r>
              <a:rPr lang="en-US" sz="1200">
                <a:solidFill>
                  <a:srgbClr val="7030A0"/>
                </a:solidFill>
              </a:rPr>
              <a:t>N</a:t>
            </a:r>
            <a:br>
              <a:rPr lang="en-US" sz="1200">
                <a:solidFill>
                  <a:srgbClr val="7030A0"/>
                </a:solidFill>
              </a:rPr>
            </a:br>
            <a:r>
              <a:rPr lang="en-US" sz="1200">
                <a:solidFill>
                  <a:srgbClr val="7030A0"/>
                </a:solidFill>
              </a:rPr>
              <a:t>E</a:t>
            </a:r>
            <a:br>
              <a:rPr lang="en-US" sz="1200">
                <a:solidFill>
                  <a:srgbClr val="7030A0"/>
                </a:solidFill>
              </a:rPr>
            </a:br>
            <a:r>
              <a:rPr lang="en-US" sz="1200">
                <a:solidFill>
                  <a:srgbClr val="7030A0"/>
                </a:solidFill>
              </a:rPr>
              <a:t>H</a:t>
            </a:r>
            <a:br>
              <a:rPr lang="en-US" sz="1200">
                <a:solidFill>
                  <a:srgbClr val="7030A0"/>
                </a:solidFill>
              </a:rPr>
            </a:br>
            <a:r>
              <a:rPr lang="en-US" sz="1200">
                <a:solidFill>
                  <a:srgbClr val="7030A0"/>
                </a:solidFill>
              </a:rPr>
              <a:t>E</a:t>
            </a:r>
          </a:p>
          <a:p>
            <a:pPr>
              <a:spcBef>
                <a:spcPct val="50000"/>
              </a:spcBef>
            </a:pPr>
            <a:r>
              <a:rPr lang="en-US" sz="1200">
                <a:solidFill>
                  <a:srgbClr val="7030A0"/>
                </a:solidFill>
              </a:rPr>
              <a:t>M</a:t>
            </a:r>
            <a:br>
              <a:rPr lang="en-US" sz="1200">
                <a:solidFill>
                  <a:srgbClr val="7030A0"/>
                </a:solidFill>
              </a:rPr>
            </a:br>
            <a:r>
              <a:rPr lang="en-US" sz="1200">
                <a:solidFill>
                  <a:srgbClr val="7030A0"/>
                </a:solidFill>
              </a:rPr>
              <a:t>I</a:t>
            </a:r>
            <a:br>
              <a:rPr lang="en-US" sz="1200">
                <a:solidFill>
                  <a:srgbClr val="7030A0"/>
                </a:solidFill>
              </a:rPr>
            </a:br>
            <a:r>
              <a:rPr lang="en-US" sz="1200">
                <a:solidFill>
                  <a:srgbClr val="7030A0"/>
                </a:solidFill>
              </a:rPr>
              <a:t>A</a:t>
            </a:r>
            <a:br>
              <a:rPr lang="en-US" sz="1200">
                <a:solidFill>
                  <a:srgbClr val="7030A0"/>
                </a:solidFill>
              </a:rPr>
            </a:br>
            <a:r>
              <a:rPr lang="en-US" sz="120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a:p>
        </p:txBody>
      </p:sp>
      <p:sp>
        <p:nvSpPr>
          <p:cNvPr id="97346" name="Text Box 66"/>
          <p:cNvSpPr txBox="1">
            <a:spLocks noChangeArrowheads="1"/>
          </p:cNvSpPr>
          <p:nvPr/>
        </p:nvSpPr>
        <p:spPr bwMode="auto">
          <a:xfrm>
            <a:off x="971550" y="4419600"/>
            <a:ext cx="225425" cy="1962076"/>
          </a:xfrm>
          <a:prstGeom prst="rect">
            <a:avLst/>
          </a:prstGeom>
          <a:noFill/>
          <a:ln w="9525">
            <a:noFill/>
            <a:miter lim="800000"/>
            <a:headEnd/>
            <a:tailEnd/>
          </a:ln>
          <a:effectLst/>
        </p:spPr>
        <p:txBody>
          <a:bodyPr wrap="square">
            <a:spAutoFit/>
          </a:bodyPr>
          <a:lstStyle/>
          <a:p>
            <a:pPr>
              <a:spcBef>
                <a:spcPct val="50000"/>
              </a:spcBef>
            </a:pPr>
            <a:endParaRPr lang="en-US" sz="900">
              <a:latin typeface="Abadi MT Condensed Extra Bold" charset="0"/>
              <a:ea typeface="Abadi MT Condensed Extra Bold" charset="0"/>
              <a:cs typeface="Abadi MT Condensed Extra Bold" charset="0"/>
            </a:endParaRPr>
          </a:p>
          <a:p>
            <a:pPr>
              <a:spcBef>
                <a:spcPct val="50000"/>
              </a:spcBef>
            </a:pPr>
            <a:r>
              <a:rPr lang="en-US" sz="900">
                <a:latin typeface="Abadi MT Condensed Extra Bold" charset="0"/>
                <a:ea typeface="Abadi MT Condensed Extra Bold" charset="0"/>
                <a:cs typeface="Abadi MT Condensed Extra Bold" charset="0"/>
              </a:rPr>
              <a:t>CY</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R</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US</a:t>
            </a:r>
            <a:br>
              <a:rPr lang="en-US" sz="900">
                <a:latin typeface="Abadi MT Condensed Extra Bold" charset="0"/>
                <a:ea typeface="Abadi MT Condensed Extra Bold" charset="0"/>
                <a:cs typeface="Abadi MT Condensed Extra Bold" charset="0"/>
              </a:rPr>
            </a:b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Dec</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r</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ee</a:t>
            </a:r>
            <a:endParaRPr lang="en-US">
              <a:latin typeface="Abadi MT Condensed Extra Bold" charset="0"/>
              <a:ea typeface="Abadi MT Condensed Extra Bold" charset="0"/>
              <a:cs typeface="Abadi MT Condensed Extra Bold" charset="0"/>
            </a:endParaRPr>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b="1">
                <a:latin typeface="Abadi MT Condensed Extra Bold" charset="0"/>
                <a:ea typeface="Abadi MT Condensed Extra Bold" charset="0"/>
                <a:cs typeface="Abadi MT Condensed Extra Bold" charset="0"/>
              </a:rPr>
              <a:t>Journey</a:t>
            </a:r>
          </a:p>
          <a:p>
            <a:endParaRPr lang="en-US" sz="900" b="1"/>
          </a:p>
          <a:p>
            <a:r>
              <a:rPr lang="en-US" sz="900" b="1"/>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b="1">
                <a:latin typeface="Abadi MT Condensed Extra Bold" charset="0"/>
                <a:ea typeface="Abadi MT Condensed Extra Bold" charset="0"/>
                <a:cs typeface="Abadi MT Condensed Extra Bold" charset="0"/>
              </a:rPr>
              <a:t>L</a:t>
            </a:r>
          </a:p>
          <a:p>
            <a:r>
              <a:rPr lang="en-US" sz="1000" b="1">
                <a:latin typeface="Abadi MT Condensed Extra Bold" charset="0"/>
                <a:ea typeface="Abadi MT Condensed Extra Bold" charset="0"/>
                <a:cs typeface="Abadi MT Condensed Extra Bold" charset="0"/>
              </a:rPr>
              <a:t>I</a:t>
            </a:r>
          </a:p>
          <a:p>
            <a:r>
              <a:rPr lang="en-US" sz="1000" b="1">
                <a:latin typeface="Abadi MT Condensed Extra Bold" charset="0"/>
                <a:ea typeface="Abadi MT Condensed Extra Bold" charset="0"/>
                <a:cs typeface="Abadi MT Condensed Extra Bold" charset="0"/>
              </a:rPr>
              <a:t>S</a:t>
            </a:r>
          </a:p>
          <a:p>
            <a:r>
              <a:rPr lang="en-US" sz="1000" b="1">
                <a:latin typeface="Abadi MT Condensed Extra Bold" charset="0"/>
                <a:ea typeface="Abadi MT Condensed Extra Bold" charset="0"/>
                <a:cs typeface="Abadi MT Condensed Extra Bold" charset="0"/>
              </a:rPr>
              <a:t>t</a:t>
            </a:r>
            <a:br>
              <a:rPr lang="en-US" sz="1000" b="1">
                <a:latin typeface="Abadi MT Condensed Extra Bold" charset="0"/>
                <a:ea typeface="Abadi MT Condensed Extra Bold" charset="0"/>
                <a:cs typeface="Abadi MT Condensed Extra Bold" charset="0"/>
              </a:rPr>
            </a:br>
            <a:br>
              <a:rPr lang="en-US" sz="1000" b="1">
                <a:latin typeface="Abadi MT Condensed Extra Bold" charset="0"/>
                <a:ea typeface="Abadi MT Condensed Extra Bold" charset="0"/>
                <a:cs typeface="Abadi MT Condensed Extra Bold" charset="0"/>
              </a:rPr>
            </a:br>
            <a:r>
              <a:rPr lang="en-US" sz="1000" b="1">
                <a:latin typeface="Abadi MT Condensed Extra Bold" charset="0"/>
                <a:ea typeface="Abadi MT Condensed Extra Bold" charset="0"/>
                <a:cs typeface="Abadi MT Condensed Extra Bold" charset="0"/>
              </a:rPr>
              <a:t>of</a:t>
            </a:r>
            <a:br>
              <a:rPr lang="en-US" sz="1000" b="1">
                <a:latin typeface="Abadi MT Condensed Extra Bold" charset="0"/>
                <a:ea typeface="Abadi MT Condensed Extra Bold" charset="0"/>
                <a:cs typeface="Abadi MT Condensed Extra Bold" charset="0"/>
              </a:rPr>
            </a:br>
            <a:br>
              <a:rPr lang="en-US" sz="1000" b="1">
                <a:latin typeface="Abadi MT Condensed Extra Bold" charset="0"/>
                <a:ea typeface="Abadi MT Condensed Extra Bold" charset="0"/>
                <a:cs typeface="Abadi MT Condensed Extra Bold" charset="0"/>
              </a:rPr>
            </a:br>
            <a:r>
              <a:rPr lang="en-US" sz="1000" b="1">
                <a:latin typeface="Abadi MT Condensed Extra Bold" charset="0"/>
                <a:ea typeface="Abadi MT Condensed Extra Bold" charset="0"/>
                <a:cs typeface="Abadi MT Condensed Extra Bold" charset="0"/>
              </a:rPr>
              <a:t>n</a:t>
            </a:r>
            <a:br>
              <a:rPr lang="en-US" sz="1000" b="1">
                <a:latin typeface="Abadi MT Condensed Extra Bold" charset="0"/>
                <a:ea typeface="Abadi MT Condensed Extra Bold" charset="0"/>
                <a:cs typeface="Abadi MT Condensed Extra Bold" charset="0"/>
              </a:rPr>
            </a:br>
            <a:r>
              <a:rPr lang="en-US" sz="1000" b="1">
                <a:latin typeface="Abadi MT Condensed Extra Bold" charset="0"/>
                <a:ea typeface="Abadi MT Condensed Extra Bold" charset="0"/>
                <a:cs typeface="Abadi MT Condensed Extra Bold" charset="0"/>
              </a:rPr>
              <a:t>ame</a:t>
            </a:r>
            <a:br>
              <a:rPr lang="en-US" sz="1000" b="1">
                <a:latin typeface="Abadi MT Condensed Extra Bold" charset="0"/>
                <a:ea typeface="Abadi MT Condensed Extra Bold" charset="0"/>
                <a:cs typeface="Abadi MT Condensed Extra Bold" charset="0"/>
              </a:rPr>
            </a:br>
            <a:r>
              <a:rPr lang="en-US" sz="1000" b="1">
                <a:latin typeface="Abadi MT Condensed Extra Bold" charset="0"/>
                <a:ea typeface="Abadi MT Condensed Extra Bold" charset="0"/>
                <a:cs typeface="Abadi MT Condensed Extra Bold" charset="0"/>
              </a:rPr>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a:solidFill>
                  <a:srgbClr val="7030A0"/>
                </a:solidFill>
                <a:latin typeface="Bauhaus 93" pitchFamily="82" charset="77"/>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b="1"/>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b="1"/>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b="1"/>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a:latin typeface="Bauhaus 93" pitchFamily="82" charset="77"/>
              </a:rPr>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a:p>
        </p:txBody>
      </p:sp>
      <p:sp>
        <p:nvSpPr>
          <p:cNvPr id="97390" name="Text Box 110"/>
          <p:cNvSpPr txBox="1">
            <a:spLocks noChangeArrowheads="1"/>
          </p:cNvSpPr>
          <p:nvPr/>
        </p:nvSpPr>
        <p:spPr bwMode="auto">
          <a:xfrm>
            <a:off x="6232525" y="4648200"/>
            <a:ext cx="320675" cy="1892826"/>
          </a:xfrm>
          <a:prstGeom prst="rect">
            <a:avLst/>
          </a:prstGeom>
          <a:noFill/>
          <a:ln w="9525">
            <a:noFill/>
            <a:miter lim="800000"/>
            <a:headEnd/>
            <a:tailEnd/>
          </a:ln>
          <a:effectLst/>
        </p:spPr>
        <p:txBody>
          <a:bodyPr>
            <a:spAutoFit/>
          </a:bodyPr>
          <a:lstStyle/>
          <a:p>
            <a:r>
              <a:rPr lang="en-US" sz="900">
                <a:latin typeface="Abadi MT Condensed Extra Bold" charset="0"/>
                <a:ea typeface="Abadi MT Condensed Extra Bold" charset="0"/>
                <a:cs typeface="Abadi MT Condensed Extra Bold" charset="0"/>
              </a:rPr>
              <a:t>J</a:t>
            </a:r>
          </a:p>
          <a:p>
            <a:r>
              <a:rPr lang="en-US" sz="900">
                <a:latin typeface="Abadi MT Condensed Extra Bold" charset="0"/>
                <a:ea typeface="Abadi MT Condensed Extra Bold" charset="0"/>
                <a:cs typeface="Abadi MT Condensed Extra Bold" charset="0"/>
              </a:rPr>
              <a:t>O</a:t>
            </a:r>
          </a:p>
          <a:p>
            <a:r>
              <a:rPr lang="en-US" sz="900">
                <a:latin typeface="Abadi MT Condensed Extra Bold" charset="0"/>
                <a:ea typeface="Abadi MT Condensed Extra Bold" charset="0"/>
                <a:cs typeface="Abadi MT Condensed Extra Bold" charset="0"/>
              </a:rPr>
              <a:t>U</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N</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y </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J</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u</a:t>
            </a:r>
          </a:p>
          <a:p>
            <a:r>
              <a:rPr lang="en-US" sz="900">
                <a:latin typeface="Abadi MT Condensed Extra Bold" charset="0"/>
                <a:ea typeface="Abadi MT Condensed Extra Bold" charset="0"/>
                <a:cs typeface="Abadi MT Condensed Extra Bold" charset="0"/>
              </a:rPr>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a:latin typeface="Abadi MT Condensed Extra Bold" charset="0"/>
                <a:ea typeface="Abadi MT Condensed Extra Bold" charset="0"/>
                <a:cs typeface="Abadi MT Condensed Extra Bold" charset="0"/>
              </a:rPr>
              <a:t>L</a:t>
            </a:r>
          </a:p>
          <a:p>
            <a:r>
              <a:rPr lang="en-US" sz="900">
                <a:latin typeface="Abadi MT Condensed Extra Bold" charset="0"/>
                <a:ea typeface="Abadi MT Condensed Extra Bold" charset="0"/>
                <a:cs typeface="Abadi MT Condensed Extra Bold" charset="0"/>
              </a:rPr>
              <a:t>I</a:t>
            </a:r>
          </a:p>
          <a:p>
            <a:r>
              <a:rPr lang="en-US" sz="900">
                <a:latin typeface="Abadi MT Condensed Extra Bold" charset="0"/>
                <a:ea typeface="Abadi MT Condensed Extra Bold" charset="0"/>
                <a:cs typeface="Abadi MT Condensed Extra Bold" charset="0"/>
              </a:rPr>
              <a:t>S</a:t>
            </a:r>
          </a:p>
          <a:p>
            <a:r>
              <a:rPr lang="en-US" sz="900">
                <a:latin typeface="Abadi MT Condensed Extra Bold" charset="0"/>
                <a:ea typeface="Abadi MT Condensed Extra Bold" charset="0"/>
                <a:cs typeface="Abadi MT Condensed Extra Bold" charset="0"/>
              </a:rPr>
              <a:t>T</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 </a:t>
            </a:r>
          </a:p>
          <a:p>
            <a:r>
              <a:rPr lang="en-US" sz="900">
                <a:latin typeface="Abadi MT Condensed Extra Bold" charset="0"/>
                <a:ea typeface="Abadi MT Condensed Extra Bold" charset="0"/>
                <a:cs typeface="Abadi MT Condensed Extra Bold" charset="0"/>
              </a:rPr>
              <a:t>of</a:t>
            </a:r>
            <a:br>
              <a:rPr lang="en-US" sz="900">
                <a:latin typeface="Abadi MT Condensed Extra Bold" charset="0"/>
                <a:ea typeface="Abadi MT Condensed Extra Bold" charset="0"/>
                <a:cs typeface="Abadi MT Condensed Extra Bold" charset="0"/>
              </a:rPr>
            </a:b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N</a:t>
            </a:r>
          </a:p>
          <a:p>
            <a:r>
              <a:rPr lang="en-US" sz="900">
                <a:latin typeface="Abadi MT Condensed Extra Bold" charset="0"/>
                <a:ea typeface="Abadi MT Condensed Extra Bold" charset="0"/>
                <a:cs typeface="Abadi MT Condensed Extra Bold" charset="0"/>
              </a:rPr>
              <a:t>A</a:t>
            </a:r>
          </a:p>
          <a:p>
            <a:r>
              <a:rPr lang="en-US" sz="900">
                <a:latin typeface="Abadi MT Condensed Extra Bold" charset="0"/>
                <a:ea typeface="Abadi MT Condensed Extra Bold" charset="0"/>
                <a:cs typeface="Abadi MT Condensed Extra Bold" charset="0"/>
              </a:rPr>
              <a:t>M</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S</a:t>
            </a:r>
          </a:p>
          <a:p>
            <a:endParaRPr lang="en-US" sz="900">
              <a:latin typeface="Abadi MT Condensed Extra Bold" charset="0"/>
              <a:ea typeface="Abadi MT Condensed Extra Bold" charset="0"/>
              <a:cs typeface="Abadi MT Condensed Extra Bold" charset="0"/>
            </a:endParaRPr>
          </a:p>
          <a:p>
            <a:endParaRPr lang="en-US">
              <a:latin typeface="Abadi MT Condensed Extra Bold" charset="0"/>
              <a:ea typeface="Abadi MT Condensed Extra Bold" charset="0"/>
              <a:cs typeface="Abadi MT Condensed Extra Bold" charset="0"/>
            </a:endParaRPr>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a:latin typeface="Abadi MT Condensed Extra Bold" charset="0"/>
                <a:ea typeface="Abadi MT Condensed Extra Bold" charset="0"/>
                <a:cs typeface="Abadi MT Condensed Extra Bold" charset="0"/>
              </a:rPr>
              <a:t>P</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S</a:t>
            </a:r>
          </a:p>
          <a:p>
            <a:r>
              <a:rPr lang="en-US" sz="900">
                <a:latin typeface="Abadi MT Condensed Extra Bold" charset="0"/>
                <a:ea typeface="Abadi MT Condensed Extra Bold" charset="0"/>
                <a:cs typeface="Abadi MT Condensed Extra Bold" charset="0"/>
              </a:rPr>
              <a:t>A</a:t>
            </a:r>
          </a:p>
          <a:p>
            <a:r>
              <a:rPr lang="en-US" sz="900">
                <a:latin typeface="Abadi MT Condensed Extra Bold" charset="0"/>
                <a:ea typeface="Abadi MT Condensed Extra Bold" charset="0"/>
                <a:cs typeface="Abadi MT Condensed Extra Bold" charset="0"/>
              </a:rPr>
              <a:t>L</a:t>
            </a:r>
          </a:p>
          <a:p>
            <a:r>
              <a:rPr lang="en-US" sz="900">
                <a:latin typeface="Abadi MT Condensed Extra Bold" charset="0"/>
                <a:ea typeface="Abadi MT Condensed Extra Bold" charset="0"/>
                <a:cs typeface="Abadi MT Condensed Extra Bold" charset="0"/>
              </a:rPr>
              <a:t>M</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 </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of</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 </a:t>
            </a: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Z</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A</a:t>
            </a:r>
          </a:p>
          <a:p>
            <a:endParaRPr lang="en-US" sz="900">
              <a:latin typeface="Abadi MT Condensed Extra Bold" charset="0"/>
              <a:ea typeface="Abadi MT Condensed Extra Bold" charset="0"/>
              <a:cs typeface="Abadi MT Condensed Extra Bold" charset="0"/>
            </a:endParaRPr>
          </a:p>
          <a:p>
            <a:endParaRPr lang="en-US" sz="900">
              <a:latin typeface="Abadi MT Condensed Extra Bold" charset="0"/>
              <a:ea typeface="Abadi MT Condensed Extra Bold" charset="0"/>
              <a:cs typeface="Abadi MT Condensed Extra Bold" charset="0"/>
            </a:endParaRPr>
          </a:p>
          <a:p>
            <a:endParaRPr lang="en-US" sz="900">
              <a:latin typeface="Abadi MT Condensed Extra Bold" charset="0"/>
              <a:ea typeface="Abadi MT Condensed Extra Bold" charset="0"/>
              <a:cs typeface="Abadi MT Condensed Extra Bold" charset="0"/>
            </a:endParaRPr>
          </a:p>
          <a:p>
            <a:endParaRPr lang="en-US" sz="900">
              <a:latin typeface="Abadi MT Condensed Extra Bold" charset="0"/>
              <a:ea typeface="Abadi MT Condensed Extra Bold" charset="0"/>
              <a:cs typeface="Abadi MT Condensed Extra Bold" charset="0"/>
            </a:endParaRPr>
          </a:p>
        </p:txBody>
      </p:sp>
      <p:sp>
        <p:nvSpPr>
          <p:cNvPr id="97393" name="Text Box 113"/>
          <p:cNvSpPr txBox="1">
            <a:spLocks noChangeArrowheads="1"/>
          </p:cNvSpPr>
          <p:nvPr/>
        </p:nvSpPr>
        <p:spPr bwMode="auto">
          <a:xfrm>
            <a:off x="2743200" y="4953000"/>
            <a:ext cx="304800" cy="1477328"/>
          </a:xfrm>
          <a:prstGeom prst="rect">
            <a:avLst/>
          </a:prstGeom>
          <a:noFill/>
          <a:ln w="9525">
            <a:noFill/>
            <a:miter lim="800000"/>
            <a:headEnd/>
            <a:tailEnd/>
          </a:ln>
          <a:effectLst/>
        </p:spPr>
        <p:txBody>
          <a:bodyPr>
            <a:spAutoFit/>
          </a:bodyPr>
          <a:lstStyle/>
          <a:p>
            <a:r>
              <a:rPr lang="en-US" sz="900">
                <a:latin typeface="Abadi MT Condensed Extra Bold" charset="0"/>
                <a:ea typeface="Abadi MT Condensed Extra Bold" charset="0"/>
                <a:cs typeface="Abadi MT Condensed Extra Bold" charset="0"/>
              </a:rPr>
              <a:t>W</a:t>
            </a:r>
          </a:p>
          <a:p>
            <a:r>
              <a:rPr lang="en-US" sz="900">
                <a:latin typeface="Abadi MT Condensed Extra Bold" charset="0"/>
                <a:ea typeface="Abadi MT Condensed Extra Bold" charset="0"/>
                <a:cs typeface="Abadi MT Condensed Extra Bold" charset="0"/>
              </a:rPr>
              <a:t>O</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K</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B</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G</a:t>
            </a:r>
          </a:p>
          <a:p>
            <a:r>
              <a:rPr lang="en-US" sz="900">
                <a:latin typeface="Abadi MT Condensed Extra Bold" charset="0"/>
                <a:ea typeface="Abadi MT Condensed Extra Bold" charset="0"/>
                <a:cs typeface="Abadi MT Condensed Extra Bold" charset="0"/>
              </a:rPr>
              <a:t>U</a:t>
            </a:r>
          </a:p>
          <a:p>
            <a:r>
              <a:rPr lang="en-US" sz="900">
                <a:latin typeface="Abadi MT Condensed Extra Bold" charset="0"/>
                <a:ea typeface="Abadi MT Condensed Extra Bold" charset="0"/>
                <a:cs typeface="Abadi MT Condensed Extra Bold" charset="0"/>
              </a:rPr>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a:latin typeface="Abadi MT Condensed Extra Bold" charset="0"/>
                <a:ea typeface="Abadi MT Condensed Extra Bold" charset="0"/>
                <a:cs typeface="Abadi MT Condensed Extra Bold" charset="0"/>
              </a:rPr>
              <a:t>O</a:t>
            </a:r>
          </a:p>
          <a:p>
            <a:r>
              <a:rPr lang="en-US" sz="800">
                <a:latin typeface="Abadi MT Condensed Extra Bold" charset="0"/>
                <a:ea typeface="Abadi MT Condensed Extra Bold" charset="0"/>
                <a:cs typeface="Abadi MT Condensed Extra Bold" charset="0"/>
              </a:rPr>
              <a:t>P</a:t>
            </a:r>
          </a:p>
          <a:p>
            <a:r>
              <a:rPr lang="en-US" sz="800">
                <a:latin typeface="Abadi MT Condensed Extra Bold" charset="0"/>
                <a:ea typeface="Abadi MT Condensed Extra Bold" charset="0"/>
                <a:cs typeface="Abadi MT Condensed Extra Bold" charset="0"/>
              </a:rPr>
              <a:t>P</a:t>
            </a:r>
          </a:p>
          <a:p>
            <a:r>
              <a:rPr lang="en-US" sz="800">
                <a:latin typeface="Abadi MT Condensed Extra Bold" charset="0"/>
                <a:ea typeface="Abadi MT Condensed Extra Bold" charset="0"/>
                <a:cs typeface="Abadi MT Condensed Extra Bold" charset="0"/>
              </a:rPr>
              <a:t>R</a:t>
            </a:r>
          </a:p>
          <a:p>
            <a:r>
              <a:rPr lang="en-US" sz="800">
                <a:latin typeface="Abadi MT Condensed Extra Bold" charset="0"/>
                <a:ea typeface="Abadi MT Condensed Extra Bold" charset="0"/>
                <a:cs typeface="Abadi MT Condensed Extra Bold" charset="0"/>
              </a:rPr>
              <a:t>E</a:t>
            </a:r>
          </a:p>
          <a:p>
            <a:r>
              <a:rPr lang="en-US" sz="800">
                <a:latin typeface="Abadi MT Condensed Extra Bold" charset="0"/>
                <a:ea typeface="Abadi MT Condensed Extra Bold" charset="0"/>
                <a:cs typeface="Abadi MT Condensed Extra Bold" charset="0"/>
              </a:rPr>
              <a:t>S</a:t>
            </a:r>
          </a:p>
          <a:p>
            <a:r>
              <a:rPr lang="en-US" sz="800">
                <a:latin typeface="Abadi MT Condensed Extra Bold" charset="0"/>
                <a:ea typeface="Abadi MT Condensed Extra Bold" charset="0"/>
                <a:cs typeface="Abadi MT Condensed Extra Bold" charset="0"/>
              </a:rPr>
              <a:t>S</a:t>
            </a:r>
          </a:p>
          <a:p>
            <a:r>
              <a:rPr lang="en-US" sz="800">
                <a:latin typeface="Abadi MT Condensed Extra Bold" charset="0"/>
                <a:ea typeface="Abadi MT Condensed Extra Bold" charset="0"/>
                <a:cs typeface="Abadi MT Condensed Extra Bold" charset="0"/>
              </a:rPr>
              <a:t>E</a:t>
            </a:r>
          </a:p>
          <a:p>
            <a:r>
              <a:rPr lang="en-US" sz="800">
                <a:latin typeface="Abadi MT Condensed Extra Bold" charset="0"/>
                <a:ea typeface="Abadi MT Condensed Extra Bold" charset="0"/>
                <a:cs typeface="Abadi MT Condensed Extra Bold" charset="0"/>
              </a:rPr>
              <a:t>D</a:t>
            </a:r>
          </a:p>
          <a:p>
            <a:endParaRPr lang="en-US" sz="800">
              <a:latin typeface="Abadi MT Condensed Extra Bold" charset="0"/>
              <a:ea typeface="Abadi MT Condensed Extra Bold" charset="0"/>
              <a:cs typeface="Abadi MT Condensed Extra Bold" charset="0"/>
            </a:endParaRPr>
          </a:p>
        </p:txBody>
      </p:sp>
      <p:sp>
        <p:nvSpPr>
          <p:cNvPr id="97395" name="Text Box 115"/>
          <p:cNvSpPr txBox="1">
            <a:spLocks noChangeArrowheads="1"/>
          </p:cNvSpPr>
          <p:nvPr/>
        </p:nvSpPr>
        <p:spPr bwMode="auto">
          <a:xfrm>
            <a:off x="3581400" y="4953000"/>
            <a:ext cx="287338" cy="1754326"/>
          </a:xfrm>
          <a:prstGeom prst="rect">
            <a:avLst/>
          </a:prstGeom>
          <a:noFill/>
          <a:ln w="9525">
            <a:noFill/>
            <a:miter lim="800000"/>
            <a:headEnd/>
            <a:tailEnd/>
          </a:ln>
          <a:effectLst/>
        </p:spPr>
        <p:txBody>
          <a:bodyPr>
            <a:spAutoFit/>
          </a:bodyPr>
          <a:lstStyle/>
          <a:p>
            <a:r>
              <a:rPr lang="en-US" sz="900">
                <a:latin typeface="Abadi MT Condensed Extra Bold" charset="0"/>
                <a:ea typeface="Abadi MT Condensed Extra Bold" charset="0"/>
                <a:cs typeface="Abadi MT Condensed Extra Bold" charset="0"/>
              </a:rPr>
              <a:t>W</a:t>
            </a:r>
          </a:p>
          <a:p>
            <a:r>
              <a:rPr lang="en-US" sz="900">
                <a:latin typeface="Abadi MT Condensed Extra Bold" charset="0"/>
                <a:ea typeface="Abadi MT Condensed Extra Bold" charset="0"/>
                <a:cs typeface="Abadi MT Condensed Extra Bold" charset="0"/>
              </a:rPr>
              <a:t>O</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K</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S</a:t>
            </a:r>
          </a:p>
          <a:p>
            <a:r>
              <a:rPr lang="en-US" sz="900">
                <a:latin typeface="Abadi MT Condensed Extra Bold" charset="0"/>
                <a:ea typeface="Abadi MT Condensed Extra Bold" charset="0"/>
                <a:cs typeface="Abadi MT Condensed Extra Bold" charset="0"/>
              </a:rPr>
              <a:t>U</a:t>
            </a:r>
          </a:p>
          <a:p>
            <a:r>
              <a:rPr lang="en-US" sz="900">
                <a:latin typeface="Abadi MT Condensed Extra Bold" charset="0"/>
                <a:ea typeface="Abadi MT Condensed Extra Bold" charset="0"/>
                <a:cs typeface="Abadi MT Condensed Extra Bold" charset="0"/>
              </a:rPr>
              <a:t>M</a:t>
            </a:r>
          </a:p>
          <a:p>
            <a:r>
              <a:rPr lang="en-US" sz="900">
                <a:latin typeface="Abadi MT Condensed Extra Bold" charset="0"/>
                <a:ea typeface="Abadi MT Condensed Extra Bold" charset="0"/>
                <a:cs typeface="Abadi MT Condensed Extra Bold" charset="0"/>
              </a:rPr>
              <a:t>E</a:t>
            </a:r>
          </a:p>
          <a:p>
            <a:endParaRPr lang="en-US" sz="900">
              <a:latin typeface="Abadi MT Condensed Extra Bold" charset="0"/>
              <a:ea typeface="Abadi MT Condensed Extra Bold" charset="0"/>
              <a:cs typeface="Abadi MT Condensed Extra Bold" charset="0"/>
            </a:endParaRPr>
          </a:p>
        </p:txBody>
      </p:sp>
      <p:sp>
        <p:nvSpPr>
          <p:cNvPr id="97396" name="Text Box 116"/>
          <p:cNvSpPr txBox="1">
            <a:spLocks noChangeArrowheads="1"/>
          </p:cNvSpPr>
          <p:nvPr/>
        </p:nvSpPr>
        <p:spPr bwMode="auto">
          <a:xfrm>
            <a:off x="3962400" y="4953000"/>
            <a:ext cx="398463" cy="1615827"/>
          </a:xfrm>
          <a:prstGeom prst="rect">
            <a:avLst/>
          </a:prstGeom>
          <a:noFill/>
          <a:ln w="9525">
            <a:noFill/>
            <a:miter lim="800000"/>
            <a:headEnd/>
            <a:tailEnd/>
          </a:ln>
          <a:effectLst/>
        </p:spPr>
        <p:txBody>
          <a:bodyPr>
            <a:spAutoFit/>
          </a:bodyPr>
          <a:lstStyle/>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S</a:t>
            </a:r>
          </a:p>
          <a:p>
            <a:r>
              <a:rPr lang="en-US" sz="900">
                <a:latin typeface="Abadi MT Condensed Extra Bold" charset="0"/>
                <a:ea typeface="Abadi MT Condensed Extra Bold" charset="0"/>
                <a:cs typeface="Abadi MT Condensed Extra Bold" charset="0"/>
              </a:rPr>
              <a:t>U</a:t>
            </a:r>
          </a:p>
          <a:p>
            <a:r>
              <a:rPr lang="en-US" sz="900">
                <a:latin typeface="Abadi MT Condensed Extra Bold" charset="0"/>
                <a:ea typeface="Abadi MT Condensed Extra Bold" charset="0"/>
                <a:cs typeface="Abadi MT Condensed Extra Bold" charset="0"/>
              </a:rPr>
              <a:t>M</a:t>
            </a:r>
          </a:p>
          <a:p>
            <a:r>
              <a:rPr lang="en-US" sz="900">
                <a:latin typeface="Abadi MT Condensed Extra Bold" charset="0"/>
                <a:ea typeface="Abadi MT Condensed Extra Bold" charset="0"/>
                <a:cs typeface="Abadi MT Condensed Extra Bold" charset="0"/>
              </a:rPr>
              <a:t>E</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O</a:t>
            </a:r>
          </a:p>
          <a:p>
            <a:r>
              <a:rPr lang="en-US" sz="900">
                <a:latin typeface="Abadi MT Condensed Extra Bold" charset="0"/>
                <a:ea typeface="Abadi MT Condensed Extra Bold" charset="0"/>
                <a:cs typeface="Abadi MT Condensed Extra Bold" charset="0"/>
              </a:rPr>
              <a:t>K’</a:t>
            </a:r>
          </a:p>
          <a:p>
            <a:r>
              <a:rPr lang="en-US" sz="900">
                <a:latin typeface="Abadi MT Condensed Extra Bold" charset="0"/>
                <a:ea typeface="Abadi MT Condensed Extra Bold" charset="0"/>
                <a:cs typeface="Abadi MT Condensed Extra Bold" charset="0"/>
              </a:rPr>
              <a:t>D</a:t>
            </a:r>
            <a:br>
              <a:rPr lang="en-US" sz="900">
                <a:latin typeface="Abadi MT Condensed Extra Bold" charset="0"/>
                <a:ea typeface="Abadi MT Condensed Extra Bold" charset="0"/>
                <a:cs typeface="Abadi MT Condensed Extra Bold" charset="0"/>
              </a:rPr>
            </a:br>
            <a:endParaRPr lang="en-US" sz="900">
              <a:latin typeface="Abadi MT Condensed Extra Bold" charset="0"/>
              <a:ea typeface="Abadi MT Condensed Extra Bold" charset="0"/>
              <a:cs typeface="Abadi MT Condensed Extra Bold" charset="0"/>
            </a:endParaRPr>
          </a:p>
        </p:txBody>
      </p:sp>
      <p:sp>
        <p:nvSpPr>
          <p:cNvPr id="97397" name="Text Box 117"/>
          <p:cNvSpPr txBox="1">
            <a:spLocks noChangeArrowheads="1"/>
          </p:cNvSpPr>
          <p:nvPr/>
        </p:nvSpPr>
        <p:spPr bwMode="auto">
          <a:xfrm>
            <a:off x="4403725" y="4946650"/>
            <a:ext cx="263214" cy="1615827"/>
          </a:xfrm>
          <a:prstGeom prst="rect">
            <a:avLst/>
          </a:prstGeom>
          <a:noFill/>
          <a:ln w="9525">
            <a:solidFill>
              <a:srgbClr val="7030A0"/>
            </a:solidFill>
            <a:miter lim="800000"/>
            <a:headEnd/>
            <a:tailEnd/>
          </a:ln>
          <a:effectLst/>
        </p:spPr>
        <p:txBody>
          <a:bodyPr wrap="none">
            <a:spAutoFit/>
          </a:bodyPr>
          <a:lstStyle/>
          <a:p>
            <a:r>
              <a:rPr lang="en-US" sz="900">
                <a:latin typeface="Abadi MT Condensed Extra Bold" charset="0"/>
                <a:ea typeface="Abadi MT Condensed Extra Bold" charset="0"/>
                <a:cs typeface="Abadi MT Condensed Extra Bold" charset="0"/>
              </a:rPr>
              <a:t>W</a:t>
            </a:r>
          </a:p>
          <a:p>
            <a:r>
              <a:rPr lang="en-US" sz="900">
                <a:latin typeface="Abadi MT Condensed Extra Bold" charset="0"/>
                <a:ea typeface="Abadi MT Condensed Extra Bold" charset="0"/>
                <a:cs typeface="Abadi MT Condensed Extra Bold" charset="0"/>
              </a:rPr>
              <a:t>O</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K</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F</a:t>
            </a:r>
          </a:p>
          <a:p>
            <a:r>
              <a:rPr lang="en-US" sz="900">
                <a:latin typeface="Abadi MT Condensed Extra Bold" charset="0"/>
                <a:ea typeface="Abadi MT Condensed Extra Bold" charset="0"/>
                <a:cs typeface="Abadi MT Condensed Extra Bold" charset="0"/>
              </a:rPr>
              <a:t>I</a:t>
            </a:r>
          </a:p>
          <a:p>
            <a:r>
              <a:rPr lang="en-US" sz="900">
                <a:latin typeface="Abadi MT Condensed Extra Bold" charset="0"/>
                <a:ea typeface="Abadi MT Condensed Extra Bold" charset="0"/>
                <a:cs typeface="Abadi MT Condensed Extra Bold" charset="0"/>
              </a:rPr>
              <a:t>N</a:t>
            </a:r>
          </a:p>
          <a:p>
            <a:r>
              <a:rPr lang="en-US" sz="900">
                <a:latin typeface="Abadi MT Condensed Extra Bold" charset="0"/>
                <a:ea typeface="Abadi MT Condensed Extra Bold" charset="0"/>
                <a:cs typeface="Abadi MT Condensed Extra Bold" charset="0"/>
              </a:rPr>
              <a:t>I</a:t>
            </a:r>
          </a:p>
          <a:p>
            <a:r>
              <a:rPr lang="en-US" sz="900">
                <a:latin typeface="Abadi MT Condensed Extra Bold" charset="0"/>
                <a:ea typeface="Abadi MT Condensed Extra Bold" charset="0"/>
                <a:cs typeface="Abadi MT Condensed Extra Bold" charset="0"/>
              </a:rPr>
              <a:t>S</a:t>
            </a:r>
          </a:p>
          <a:p>
            <a:r>
              <a:rPr lang="en-US" sz="900">
                <a:latin typeface="Abadi MT Condensed Extra Bold" charset="0"/>
                <a:ea typeface="Abadi MT Condensed Extra Bold" charset="0"/>
                <a:cs typeface="Abadi MT Condensed Extra Bold" charset="0"/>
              </a:rPr>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a:latin typeface="Abadi MT Condensed Extra Bold" charset="0"/>
                <a:ea typeface="Abadi MT Condensed Extra Bold" charset="0"/>
                <a:cs typeface="Abadi MT Condensed Extra Bold" charset="0"/>
              </a:rPr>
              <a:t>D</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C</a:t>
            </a:r>
          </a:p>
          <a:p>
            <a:r>
              <a:rPr lang="en-US" sz="900">
                <a:latin typeface="Abadi MT Condensed Extra Bold" charset="0"/>
                <a:ea typeface="Abadi MT Condensed Extra Bold" charset="0"/>
                <a:cs typeface="Abadi MT Condensed Extra Bold" charset="0"/>
              </a:rPr>
              <a:t>R</a:t>
            </a:r>
          </a:p>
          <a:p>
            <a:r>
              <a:rPr lang="en-US" sz="900">
                <a:latin typeface="Abadi MT Condensed Extra Bold" charset="0"/>
                <a:ea typeface="Abadi MT Condensed Extra Bold" charset="0"/>
                <a:cs typeface="Abadi MT Condensed Extra Bold" charset="0"/>
              </a:rPr>
              <a:t>E</a:t>
            </a:r>
          </a:p>
          <a:p>
            <a:r>
              <a:rPr lang="en-US" sz="900">
                <a:latin typeface="Abadi MT Condensed Extra Bold" charset="0"/>
                <a:ea typeface="Abadi MT Condensed Extra Bold" charset="0"/>
                <a:cs typeface="Abadi MT Condensed Extra Bold" charset="0"/>
              </a:rPr>
              <a:t>E</a:t>
            </a:r>
          </a:p>
          <a:p>
            <a:endParaRPr lang="en-US" sz="900">
              <a:latin typeface="Abadi MT Condensed Extra Bold" charset="0"/>
              <a:ea typeface="Abadi MT Condensed Extra Bold" charset="0"/>
              <a:cs typeface="Abadi MT Condensed Extra Bold" charset="0"/>
            </a:endParaRPr>
          </a:p>
          <a:p>
            <a:r>
              <a:rPr lang="en-US" sz="900">
                <a:latin typeface="Abadi MT Condensed Extra Bold" charset="0"/>
                <a:ea typeface="Abadi MT Condensed Extra Bold" charset="0"/>
                <a:cs typeface="Abadi MT Condensed Extra Bold" charset="0"/>
              </a:rPr>
              <a:t>of</a:t>
            </a:r>
            <a:br>
              <a:rPr lang="en-US" sz="900">
                <a:latin typeface="Abadi MT Condensed Extra Bold" charset="0"/>
                <a:ea typeface="Abadi MT Condensed Extra Bold" charset="0"/>
                <a:cs typeface="Abadi MT Condensed Extra Bold" charset="0"/>
              </a:rPr>
            </a:br>
            <a:br>
              <a:rPr lang="en-US" sz="900">
                <a:latin typeface="Abadi MT Condensed Extra Bold" charset="0"/>
                <a:ea typeface="Abadi MT Condensed Extra Bold" charset="0"/>
                <a:cs typeface="Abadi MT Condensed Extra Bold" charset="0"/>
              </a:rPr>
            </a:br>
            <a:r>
              <a:rPr lang="en-US" sz="900">
                <a:latin typeface="Abadi MT Condensed Extra Bold" charset="0"/>
                <a:ea typeface="Abadi MT Condensed Extra Bold" charset="0"/>
                <a:cs typeface="Abadi MT Condensed Extra Bold" charset="0"/>
              </a:rPr>
              <a:t>K</a:t>
            </a:r>
          </a:p>
          <a:p>
            <a:r>
              <a:rPr lang="en-US" sz="900">
                <a:latin typeface="Abadi MT Condensed Extra Bold" charset="0"/>
                <a:ea typeface="Abadi MT Condensed Extra Bold" charset="0"/>
                <a:cs typeface="Abadi MT Condensed Extra Bold" charset="0"/>
              </a:rPr>
              <a:t>I</a:t>
            </a:r>
          </a:p>
          <a:p>
            <a:r>
              <a:rPr lang="en-US" sz="900">
                <a:latin typeface="Abadi MT Condensed Extra Bold" charset="0"/>
                <a:ea typeface="Abadi MT Condensed Extra Bold" charset="0"/>
                <a:cs typeface="Abadi MT Condensed Extra Bold" charset="0"/>
              </a:rPr>
              <a:t>N</a:t>
            </a:r>
          </a:p>
          <a:p>
            <a:r>
              <a:rPr lang="en-US" sz="900">
                <a:latin typeface="Abadi MT Condensed Extra Bold" charset="0"/>
                <a:ea typeface="Abadi MT Condensed Extra Bold" charset="0"/>
                <a:cs typeface="Abadi MT Condensed Extra Bold" charset="0"/>
              </a:rPr>
              <a:t>G</a:t>
            </a:r>
          </a:p>
          <a:p>
            <a:endParaRPr lang="en-US" sz="900">
              <a:latin typeface="Abadi MT Condensed Extra Bold" charset="0"/>
              <a:ea typeface="Abadi MT Condensed Extra Bold" charset="0"/>
              <a:cs typeface="Abadi MT Condensed Extra Bold" charset="0"/>
            </a:endParaRPr>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a:p>
        </p:txBody>
      </p:sp>
      <p:sp>
        <p:nvSpPr>
          <p:cNvPr id="97401" name="Text Box 121"/>
          <p:cNvSpPr txBox="1">
            <a:spLocks noChangeArrowheads="1"/>
          </p:cNvSpPr>
          <p:nvPr/>
        </p:nvSpPr>
        <p:spPr bwMode="auto">
          <a:xfrm>
            <a:off x="6842125" y="4984750"/>
            <a:ext cx="684867" cy="646331"/>
          </a:xfrm>
          <a:prstGeom prst="rect">
            <a:avLst/>
          </a:prstGeom>
          <a:noFill/>
          <a:ln w="9525">
            <a:noFill/>
            <a:miter lim="800000"/>
            <a:headEnd/>
            <a:tailEnd/>
          </a:ln>
          <a:effectLst/>
        </p:spPr>
        <p:txBody>
          <a:bodyPr wrap="none">
            <a:spAutoFit/>
          </a:bodyPr>
          <a:lstStyle/>
          <a:p>
            <a:pPr>
              <a:buFontTx/>
              <a:buChar char="-"/>
            </a:pPr>
            <a:r>
              <a:rPr lang="en-US" sz="1200">
                <a:latin typeface="Abadi MT Condensed Extra Bold" charset="0"/>
                <a:ea typeface="Abadi MT Condensed Extra Bold" charset="0"/>
                <a:cs typeface="Abadi MT Condensed Extra Bold" charset="0"/>
              </a:rPr>
              <a:t>Report</a:t>
            </a:r>
          </a:p>
          <a:p>
            <a:pPr>
              <a:buFontTx/>
              <a:buChar char="-"/>
            </a:pPr>
            <a:r>
              <a:rPr lang="en-US" sz="1200">
                <a:latin typeface="Abadi MT Condensed Extra Bold" charset="0"/>
                <a:ea typeface="Abadi MT Condensed Extra Bold" charset="0"/>
                <a:cs typeface="Abadi MT Condensed Extra Bold" charset="0"/>
              </a:rPr>
              <a:t>-Grief</a:t>
            </a:r>
          </a:p>
          <a:p>
            <a:pPr>
              <a:buFontTx/>
              <a:buChar char="-"/>
            </a:pPr>
            <a:r>
              <a:rPr lang="en-US" sz="1200">
                <a:latin typeface="Abadi MT Condensed Extra Bold" charset="0"/>
                <a:ea typeface="Abadi MT Condensed Extra Bold" charset="0"/>
                <a:cs typeface="Abadi MT Condensed Extra Bold" charset="0"/>
              </a:rPr>
              <a:t>-Prayer</a:t>
            </a:r>
          </a:p>
        </p:txBody>
      </p:sp>
      <p:sp>
        <p:nvSpPr>
          <p:cNvPr id="97402" name="Text Box 122"/>
          <p:cNvSpPr txBox="1">
            <a:spLocks noChangeArrowheads="1"/>
          </p:cNvSpPr>
          <p:nvPr/>
        </p:nvSpPr>
        <p:spPr bwMode="auto">
          <a:xfrm>
            <a:off x="7604125" y="5010150"/>
            <a:ext cx="748923" cy="400110"/>
          </a:xfrm>
          <a:prstGeom prst="rect">
            <a:avLst/>
          </a:prstGeom>
          <a:noFill/>
          <a:ln w="9525">
            <a:noFill/>
            <a:miter lim="800000"/>
            <a:headEnd/>
            <a:tailEnd/>
          </a:ln>
          <a:effectLst/>
        </p:spPr>
        <p:txBody>
          <a:bodyPr wrap="none">
            <a:spAutoFit/>
          </a:bodyPr>
          <a:lstStyle/>
          <a:p>
            <a:r>
              <a:rPr lang="en-US" sz="1000">
                <a:latin typeface="Abadi MT Condensed Extra Bold" charset="0"/>
                <a:ea typeface="Abadi MT Condensed Extra Bold" charset="0"/>
                <a:cs typeface="Abadi MT Condensed Extra Bold" charset="0"/>
              </a:rPr>
              <a:t>Confession</a:t>
            </a:r>
          </a:p>
          <a:p>
            <a:r>
              <a:rPr lang="en-US" sz="1000">
                <a:latin typeface="Abadi MT Condensed Extra Bold" charset="0"/>
                <a:ea typeface="Abadi MT Condensed Extra Bold" charset="0"/>
                <a:cs typeface="Abadi MT Condensed Extra Bold" charset="0"/>
              </a:rPr>
              <a:t>Dissolution</a:t>
            </a:r>
          </a:p>
        </p:txBody>
      </p:sp>
      <p:sp>
        <p:nvSpPr>
          <p:cNvPr id="97403" name="Text Box 123"/>
          <p:cNvSpPr txBox="1">
            <a:spLocks noChangeArrowheads="1"/>
          </p:cNvSpPr>
          <p:nvPr/>
        </p:nvSpPr>
        <p:spPr bwMode="auto">
          <a:xfrm>
            <a:off x="8443913" y="5029200"/>
            <a:ext cx="647934" cy="246221"/>
          </a:xfrm>
          <a:prstGeom prst="rect">
            <a:avLst/>
          </a:prstGeom>
          <a:noFill/>
          <a:ln w="9525">
            <a:noFill/>
            <a:miter lim="800000"/>
            <a:headEnd/>
            <a:tailEnd/>
          </a:ln>
          <a:effectLst/>
        </p:spPr>
        <p:txBody>
          <a:bodyPr wrap="none">
            <a:spAutoFit/>
          </a:bodyPr>
          <a:lstStyle/>
          <a:p>
            <a:r>
              <a:rPr lang="en-US" sz="1000">
                <a:latin typeface="Abadi MT Condensed Extra Bold" charset="0"/>
                <a:ea typeface="Abadi MT Condensed Extra Bold" charset="0"/>
                <a:cs typeface="Abadi MT Condensed Extra Bold" charset="0"/>
              </a:rPr>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a:latin typeface="Abadi MT Condensed Extra Bold" charset="0"/>
                <a:ea typeface="Abadi MT Condensed Extra Bold" charset="0"/>
                <a:cs typeface="Abadi MT Condensed Extra Bold" charset="0"/>
              </a:rPr>
              <a:t>457</a:t>
            </a:r>
            <a:r>
              <a:rPr lang="en-US">
                <a:latin typeface="Abadi MT Condensed Extra Bold" charset="0"/>
                <a:ea typeface="Abadi MT Condensed Extra Bold" charset="0"/>
                <a:cs typeface="Abadi MT Condensed Extra Bold" charset="0"/>
              </a:rPr>
              <a:t>  </a:t>
            </a:r>
            <a:r>
              <a:rPr lang="en-US" b="1">
                <a:latin typeface="Abadi MT Condensed Extra Bold" charset="0"/>
                <a:ea typeface="Abadi MT Condensed Extra Bold" charset="0"/>
                <a:cs typeface="Abadi MT Condensed Extra Bold" charset="0"/>
              </a:rPr>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a:p>
        </p:txBody>
      </p:sp>
      <p:cxnSp>
        <p:nvCxnSpPr>
          <p:cNvPr id="3" name="Straight Arrow Connector 2">
            <a:extLst>
              <a:ext uri="{FF2B5EF4-FFF2-40B4-BE49-F238E27FC236}">
                <a16:creationId xmlns:a16="http://schemas.microsoft.com/office/drawing/2014/main" id="{93E65F64-1DE0-2249-A211-2496327832F2}"/>
              </a:ext>
            </a:extLst>
          </p:cNvPr>
          <p:cNvCxnSpPr>
            <a:cxnSpLocks/>
          </p:cNvCxnSpPr>
          <p:nvPr/>
        </p:nvCxnSpPr>
        <p:spPr>
          <a:xfrm>
            <a:off x="3459049" y="3537088"/>
            <a:ext cx="200830" cy="114127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5930076-2699-CF47-8F1E-6F0D46AED27B}"/>
              </a:ext>
            </a:extLst>
          </p:cNvPr>
          <p:cNvSpPr txBox="1"/>
          <p:nvPr/>
        </p:nvSpPr>
        <p:spPr>
          <a:xfrm>
            <a:off x="2721235" y="2604760"/>
            <a:ext cx="1317365" cy="646331"/>
          </a:xfrm>
          <a:prstGeom prst="rect">
            <a:avLst/>
          </a:prstGeom>
          <a:solidFill>
            <a:srgbClr val="FFFF00"/>
          </a:solidFill>
          <a:ln w="57150">
            <a:solidFill>
              <a:srgbClr val="FFC000"/>
            </a:solidFill>
          </a:ln>
        </p:spPr>
        <p:txBody>
          <a:bodyPr wrap="square" rtlCol="0">
            <a:spAutoFit/>
          </a:bodyPr>
          <a:lstStyle/>
          <a:p>
            <a:r>
              <a:rPr lang="en-US" b="1"/>
              <a:t>Haggai &amp;</a:t>
            </a:r>
          </a:p>
          <a:p>
            <a:r>
              <a:rPr lang="en-US" b="1"/>
              <a:t>Zechariah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no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solidFill>
            <a:srgbClr val="FFFF00"/>
          </a:solidFill>
          <a:ln>
            <a:solidFill>
              <a:schemeClr val="tx1"/>
            </a:solidFill>
          </a:ln>
        </p:spPr>
        <p:txBody>
          <a:bodyPr wrap="square" rtlCol="0">
            <a:spAutoFit/>
          </a:bodyPr>
          <a:lstStyle/>
          <a:p>
            <a:pPr algn="ctr"/>
            <a:r>
              <a:rPr lang="en-US" sz="1700" b="1"/>
              <a:t>Haggai</a:t>
            </a:r>
          </a:p>
          <a:p>
            <a:pPr algn="ctr"/>
            <a:r>
              <a:rPr lang="en-US" sz="1700" b="1"/>
              <a:t>Zechariah</a:t>
            </a:r>
          </a:p>
          <a:p>
            <a:pPr algn="ctr"/>
            <a:r>
              <a:rPr lang="en-US" sz="1700" b="1"/>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a:t>Nahum</a:t>
            </a:r>
          </a:p>
          <a:p>
            <a:pPr algn="ctr"/>
            <a:r>
              <a:rPr lang="en-US" b="1"/>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a:ln>
            <a:noFill/>
          </a:ln>
        </p:spPr>
        <p:txBody>
          <a:bodyPr wrap="square" rtlCol="0">
            <a:spAutoFit/>
          </a:bodyPr>
          <a:lstStyle/>
          <a:p>
            <a:r>
              <a:rPr lang="en-US" b="1"/>
              <a:t>Zephaniah</a:t>
            </a:r>
          </a:p>
          <a:p>
            <a:pPr algn="ctr"/>
            <a:r>
              <a:rPr lang="en-US" b="1"/>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a:t>Habakkuk</a:t>
            </a:r>
          </a:p>
          <a:p>
            <a:pPr algn="ctr"/>
            <a:r>
              <a:rPr lang="en-US" b="1"/>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chemeClr val="bg1"/>
          </a:solidFill>
          <a:ln>
            <a:solidFill>
              <a:srgbClr val="FFFF00"/>
            </a:solidFill>
          </a:ln>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V="1">
            <a:off x="4501102" y="2052629"/>
            <a:ext cx="17289" cy="1934669"/>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cxnSp>
        <p:nvCxnSpPr>
          <p:cNvPr id="49" name="Straight Arrow Connector 48">
            <a:extLst>
              <a:ext uri="{FF2B5EF4-FFF2-40B4-BE49-F238E27FC236}">
                <a16:creationId xmlns:a16="http://schemas.microsoft.com/office/drawing/2014/main" id="{BE5C34DD-3455-0041-A568-88D6894FD97C}"/>
              </a:ext>
            </a:extLst>
          </p:cNvPr>
          <p:cNvCxnSpPr>
            <a:cxnSpLocks/>
          </p:cNvCxnSpPr>
          <p:nvPr/>
        </p:nvCxnSpPr>
        <p:spPr>
          <a:xfrm flipV="1">
            <a:off x="5257800" y="1421904"/>
            <a:ext cx="0" cy="3939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958BF18-F3E1-3D48-B281-49FB78FB633D}"/>
              </a:ext>
            </a:extLst>
          </p:cNvPr>
          <p:cNvCxnSpPr>
            <a:cxnSpLocks/>
          </p:cNvCxnSpPr>
          <p:nvPr/>
        </p:nvCxnSpPr>
        <p:spPr>
          <a:xfrm>
            <a:off x="909637" y="609600"/>
            <a:ext cx="4763" cy="21121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A610210-7192-0943-A33A-5AC6725559C9}"/>
              </a:ext>
            </a:extLst>
          </p:cNvPr>
          <p:cNvCxnSpPr>
            <a:cxnSpLocks/>
          </p:cNvCxnSpPr>
          <p:nvPr/>
        </p:nvCxnSpPr>
        <p:spPr>
          <a:xfrm>
            <a:off x="909637" y="4572000"/>
            <a:ext cx="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5C2075A-3C35-FB4D-808C-AB43F87F7CF1}"/>
              </a:ext>
            </a:extLst>
          </p:cNvPr>
          <p:cNvCxnSpPr>
            <a:cxnSpLocks/>
          </p:cNvCxnSpPr>
          <p:nvPr/>
        </p:nvCxnSpPr>
        <p:spPr>
          <a:xfrm>
            <a:off x="909637" y="2743200"/>
            <a:ext cx="0" cy="18288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7733538-E483-6E4B-A406-3066479CAAE9}"/>
              </a:ext>
            </a:extLst>
          </p:cNvPr>
          <p:cNvCxnSpPr>
            <a:cxnSpLocks/>
          </p:cNvCxnSpPr>
          <p:nvPr/>
        </p:nvCxnSpPr>
        <p:spPr>
          <a:xfrm>
            <a:off x="490537" y="1603655"/>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4E183F8-29DE-5B46-B4CA-3F049F031281}"/>
              </a:ext>
            </a:extLst>
          </p:cNvPr>
          <p:cNvCxnSpPr>
            <a:cxnSpLocks/>
          </p:cNvCxnSpPr>
          <p:nvPr/>
        </p:nvCxnSpPr>
        <p:spPr>
          <a:xfrm>
            <a:off x="523678" y="2145269"/>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8A1094A-8ACC-A046-9AF6-81AEB7368027}"/>
              </a:ext>
            </a:extLst>
          </p:cNvPr>
          <p:cNvCxnSpPr>
            <a:cxnSpLocks/>
          </p:cNvCxnSpPr>
          <p:nvPr/>
        </p:nvCxnSpPr>
        <p:spPr>
          <a:xfrm>
            <a:off x="490537" y="2873095"/>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0A50C5B-0C09-C449-B0E5-103E04525942}"/>
              </a:ext>
            </a:extLst>
          </p:cNvPr>
          <p:cNvCxnSpPr>
            <a:cxnSpLocks/>
          </p:cNvCxnSpPr>
          <p:nvPr/>
        </p:nvCxnSpPr>
        <p:spPr>
          <a:xfrm>
            <a:off x="490537" y="685800"/>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BC24947-4E49-C241-9155-358CCDFF9059}"/>
              </a:ext>
            </a:extLst>
          </p:cNvPr>
          <p:cNvCxnSpPr>
            <a:cxnSpLocks/>
          </p:cNvCxnSpPr>
          <p:nvPr/>
        </p:nvCxnSpPr>
        <p:spPr>
          <a:xfrm>
            <a:off x="490537" y="5943600"/>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90447A5-968C-E94D-8916-65B894AF2D18}"/>
              </a:ext>
            </a:extLst>
          </p:cNvPr>
          <p:cNvCxnSpPr>
            <a:cxnSpLocks/>
          </p:cNvCxnSpPr>
          <p:nvPr/>
        </p:nvCxnSpPr>
        <p:spPr>
          <a:xfrm>
            <a:off x="490537" y="4572000"/>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ight Brace 20">
            <a:extLst>
              <a:ext uri="{FF2B5EF4-FFF2-40B4-BE49-F238E27FC236}">
                <a16:creationId xmlns:a16="http://schemas.microsoft.com/office/drawing/2014/main" id="{2129B3C0-A8B1-CC4F-B525-9855DADBD460}"/>
              </a:ext>
            </a:extLst>
          </p:cNvPr>
          <p:cNvSpPr/>
          <p:nvPr/>
        </p:nvSpPr>
        <p:spPr>
          <a:xfrm>
            <a:off x="1120994" y="3019425"/>
            <a:ext cx="343474" cy="147375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a:extLst>
              <a:ext uri="{FF2B5EF4-FFF2-40B4-BE49-F238E27FC236}">
                <a16:creationId xmlns:a16="http://schemas.microsoft.com/office/drawing/2014/main" id="{0B05AFEE-BC73-CE44-90C2-3E329B9F9E11}"/>
              </a:ext>
            </a:extLst>
          </p:cNvPr>
          <p:cNvSpPr txBox="1"/>
          <p:nvPr/>
        </p:nvSpPr>
        <p:spPr>
          <a:xfrm>
            <a:off x="1464467" y="3594230"/>
            <a:ext cx="7067961" cy="369332"/>
          </a:xfrm>
          <a:prstGeom prst="rect">
            <a:avLst/>
          </a:prstGeom>
          <a:noFill/>
        </p:spPr>
        <p:txBody>
          <a:bodyPr wrap="none" rtlCol="0">
            <a:spAutoFit/>
          </a:bodyPr>
          <a:lstStyle/>
          <a:p>
            <a:r>
              <a:rPr lang="en-US"/>
              <a:t>Hardships caused the people to put off rebuilding the temple (Ezra 4:1-5)</a:t>
            </a:r>
          </a:p>
        </p:txBody>
      </p:sp>
      <p:sp>
        <p:nvSpPr>
          <p:cNvPr id="23" name="TextBox 22">
            <a:extLst>
              <a:ext uri="{FF2B5EF4-FFF2-40B4-BE49-F238E27FC236}">
                <a16:creationId xmlns:a16="http://schemas.microsoft.com/office/drawing/2014/main" id="{0803F712-F951-C747-86DD-6BCAA33B60DC}"/>
              </a:ext>
            </a:extLst>
          </p:cNvPr>
          <p:cNvSpPr txBox="1"/>
          <p:nvPr/>
        </p:nvSpPr>
        <p:spPr>
          <a:xfrm>
            <a:off x="-26422" y="2634555"/>
            <a:ext cx="510076" cy="369332"/>
          </a:xfrm>
          <a:prstGeom prst="rect">
            <a:avLst/>
          </a:prstGeom>
          <a:noFill/>
        </p:spPr>
        <p:txBody>
          <a:bodyPr wrap="none" rtlCol="0">
            <a:spAutoFit/>
          </a:bodyPr>
          <a:lstStyle/>
          <a:p>
            <a:r>
              <a:rPr lang="en-US"/>
              <a:t>535</a:t>
            </a:r>
          </a:p>
        </p:txBody>
      </p:sp>
      <p:sp>
        <p:nvSpPr>
          <p:cNvPr id="24" name="TextBox 23">
            <a:extLst>
              <a:ext uri="{FF2B5EF4-FFF2-40B4-BE49-F238E27FC236}">
                <a16:creationId xmlns:a16="http://schemas.microsoft.com/office/drawing/2014/main" id="{F94A835D-4CF3-5144-B9E2-CCE75653ADA0}"/>
              </a:ext>
            </a:extLst>
          </p:cNvPr>
          <p:cNvSpPr txBox="1"/>
          <p:nvPr/>
        </p:nvSpPr>
        <p:spPr>
          <a:xfrm>
            <a:off x="-26389" y="1952087"/>
            <a:ext cx="521297" cy="369332"/>
          </a:xfrm>
          <a:prstGeom prst="rect">
            <a:avLst/>
          </a:prstGeom>
          <a:noFill/>
        </p:spPr>
        <p:txBody>
          <a:bodyPr wrap="none" rtlCol="0">
            <a:spAutoFit/>
          </a:bodyPr>
          <a:lstStyle/>
          <a:p>
            <a:r>
              <a:rPr lang="en-US"/>
              <a:t>536</a:t>
            </a:r>
          </a:p>
        </p:txBody>
      </p:sp>
      <p:sp>
        <p:nvSpPr>
          <p:cNvPr id="25" name="TextBox 24">
            <a:extLst>
              <a:ext uri="{FF2B5EF4-FFF2-40B4-BE49-F238E27FC236}">
                <a16:creationId xmlns:a16="http://schemas.microsoft.com/office/drawing/2014/main" id="{CC26CE29-0EEE-B74C-BC2A-6AF21119BAA3}"/>
              </a:ext>
            </a:extLst>
          </p:cNvPr>
          <p:cNvSpPr txBox="1"/>
          <p:nvPr/>
        </p:nvSpPr>
        <p:spPr>
          <a:xfrm>
            <a:off x="1464467" y="1923812"/>
            <a:ext cx="7346566" cy="646331"/>
          </a:xfrm>
          <a:prstGeom prst="rect">
            <a:avLst/>
          </a:prstGeom>
          <a:noFill/>
        </p:spPr>
        <p:txBody>
          <a:bodyPr wrap="square" rtlCol="0">
            <a:spAutoFit/>
          </a:bodyPr>
          <a:lstStyle/>
          <a:p>
            <a:r>
              <a:rPr lang="en-US"/>
              <a:t>The altar was rebuilt and offerings were made in the seventh month (Ezra 3:2, 3, 6)</a:t>
            </a:r>
          </a:p>
        </p:txBody>
      </p:sp>
      <p:sp>
        <p:nvSpPr>
          <p:cNvPr id="26" name="TextBox 25">
            <a:extLst>
              <a:ext uri="{FF2B5EF4-FFF2-40B4-BE49-F238E27FC236}">
                <a16:creationId xmlns:a16="http://schemas.microsoft.com/office/drawing/2014/main" id="{5A34F839-D583-244D-B871-1A86987528AC}"/>
              </a:ext>
            </a:extLst>
          </p:cNvPr>
          <p:cNvSpPr txBox="1"/>
          <p:nvPr/>
        </p:nvSpPr>
        <p:spPr>
          <a:xfrm>
            <a:off x="1464467" y="2617440"/>
            <a:ext cx="7346566" cy="646331"/>
          </a:xfrm>
          <a:prstGeom prst="rect">
            <a:avLst/>
          </a:prstGeom>
          <a:noFill/>
        </p:spPr>
        <p:txBody>
          <a:bodyPr wrap="square" rtlCol="0">
            <a:spAutoFit/>
          </a:bodyPr>
          <a:lstStyle/>
          <a:p>
            <a:r>
              <a:rPr lang="en-US"/>
              <a:t>Work on the temple began in the second year after their arrival (Ezra 3:8).  The foundations was laid (Ezra 3:10-13).</a:t>
            </a:r>
          </a:p>
        </p:txBody>
      </p:sp>
      <p:sp>
        <p:nvSpPr>
          <p:cNvPr id="27" name="TextBox 26">
            <a:extLst>
              <a:ext uri="{FF2B5EF4-FFF2-40B4-BE49-F238E27FC236}">
                <a16:creationId xmlns:a16="http://schemas.microsoft.com/office/drawing/2014/main" id="{1EAABBDD-6339-EB48-A039-E6A3271A722C}"/>
              </a:ext>
            </a:extLst>
          </p:cNvPr>
          <p:cNvSpPr txBox="1"/>
          <p:nvPr/>
        </p:nvSpPr>
        <p:spPr>
          <a:xfrm>
            <a:off x="1464467" y="4409613"/>
            <a:ext cx="7188989" cy="646331"/>
          </a:xfrm>
          <a:prstGeom prst="rect">
            <a:avLst/>
          </a:prstGeom>
          <a:noFill/>
        </p:spPr>
        <p:txBody>
          <a:bodyPr wrap="square" rtlCol="0">
            <a:spAutoFit/>
          </a:bodyPr>
          <a:lstStyle/>
          <a:p>
            <a:r>
              <a:rPr lang="en-US"/>
              <a:t>Darius I was friendly toward Jews. He confirmed the decree of Cyrus that said help would be provided in the reconstruction of temple (Ezra 6:1-12)</a:t>
            </a:r>
          </a:p>
        </p:txBody>
      </p:sp>
      <p:sp>
        <p:nvSpPr>
          <p:cNvPr id="28" name="TextBox 27">
            <a:extLst>
              <a:ext uri="{FF2B5EF4-FFF2-40B4-BE49-F238E27FC236}">
                <a16:creationId xmlns:a16="http://schemas.microsoft.com/office/drawing/2014/main" id="{4415F63F-C856-E241-A8D9-222AC585471A}"/>
              </a:ext>
            </a:extLst>
          </p:cNvPr>
          <p:cNvSpPr txBox="1"/>
          <p:nvPr/>
        </p:nvSpPr>
        <p:spPr>
          <a:xfrm>
            <a:off x="1464467" y="5107616"/>
            <a:ext cx="7188989" cy="646331"/>
          </a:xfrm>
          <a:prstGeom prst="rect">
            <a:avLst/>
          </a:prstGeom>
          <a:noFill/>
        </p:spPr>
        <p:txBody>
          <a:bodyPr wrap="square" rtlCol="0">
            <a:spAutoFit/>
          </a:bodyPr>
          <a:lstStyle/>
          <a:p>
            <a:r>
              <a:rPr lang="en-US"/>
              <a:t>Haggai delivered his four oracles and Zechariah saw his visions (Hag. 1:1;2:1;  Zach. 1:1, 7) </a:t>
            </a:r>
          </a:p>
        </p:txBody>
      </p:sp>
      <p:sp>
        <p:nvSpPr>
          <p:cNvPr id="29" name="TextBox 28">
            <a:extLst>
              <a:ext uri="{FF2B5EF4-FFF2-40B4-BE49-F238E27FC236}">
                <a16:creationId xmlns:a16="http://schemas.microsoft.com/office/drawing/2014/main" id="{8CD32943-D2FD-124B-BC3D-98BC1B9D9243}"/>
              </a:ext>
            </a:extLst>
          </p:cNvPr>
          <p:cNvSpPr txBox="1"/>
          <p:nvPr/>
        </p:nvSpPr>
        <p:spPr>
          <a:xfrm>
            <a:off x="1464467" y="5758934"/>
            <a:ext cx="7188989" cy="646331"/>
          </a:xfrm>
          <a:prstGeom prst="rect">
            <a:avLst/>
          </a:prstGeom>
          <a:noFill/>
        </p:spPr>
        <p:txBody>
          <a:bodyPr wrap="square" rtlCol="0">
            <a:spAutoFit/>
          </a:bodyPr>
          <a:lstStyle/>
          <a:p>
            <a:r>
              <a:rPr lang="en-US"/>
              <a:t>The temple was completed and dedicated on the twelfth month, the third day (Ezra 6:15)</a:t>
            </a:r>
          </a:p>
        </p:txBody>
      </p:sp>
      <p:cxnSp>
        <p:nvCxnSpPr>
          <p:cNvPr id="33" name="Straight Arrow Connector 32">
            <a:extLst>
              <a:ext uri="{FF2B5EF4-FFF2-40B4-BE49-F238E27FC236}">
                <a16:creationId xmlns:a16="http://schemas.microsoft.com/office/drawing/2014/main" id="{AF7C55CC-E9D1-1140-B070-D284F8FD15F7}"/>
              </a:ext>
            </a:extLst>
          </p:cNvPr>
          <p:cNvCxnSpPr/>
          <p:nvPr/>
        </p:nvCxnSpPr>
        <p:spPr>
          <a:xfrm>
            <a:off x="1361878" y="5119390"/>
            <a:ext cx="914400" cy="9144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6AE9315-A415-E441-ACCD-0DFA4DB5354B}"/>
              </a:ext>
            </a:extLst>
          </p:cNvPr>
          <p:cNvCxnSpPr>
            <a:cxnSpLocks/>
          </p:cNvCxnSpPr>
          <p:nvPr/>
        </p:nvCxnSpPr>
        <p:spPr>
          <a:xfrm>
            <a:off x="954013" y="4556627"/>
            <a:ext cx="510453" cy="673449"/>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DDD108D-0360-A646-9B9C-BEA05E517973}"/>
              </a:ext>
            </a:extLst>
          </p:cNvPr>
          <p:cNvSpPr txBox="1"/>
          <p:nvPr/>
        </p:nvSpPr>
        <p:spPr>
          <a:xfrm>
            <a:off x="0" y="4360842"/>
            <a:ext cx="528030" cy="369332"/>
          </a:xfrm>
          <a:prstGeom prst="rect">
            <a:avLst/>
          </a:prstGeom>
          <a:noFill/>
        </p:spPr>
        <p:txBody>
          <a:bodyPr wrap="none" rtlCol="0">
            <a:spAutoFit/>
          </a:bodyPr>
          <a:lstStyle/>
          <a:p>
            <a:r>
              <a:rPr lang="en-US"/>
              <a:t>520</a:t>
            </a:r>
          </a:p>
        </p:txBody>
      </p:sp>
      <p:sp>
        <p:nvSpPr>
          <p:cNvPr id="37" name="TextBox 36">
            <a:extLst>
              <a:ext uri="{FF2B5EF4-FFF2-40B4-BE49-F238E27FC236}">
                <a16:creationId xmlns:a16="http://schemas.microsoft.com/office/drawing/2014/main" id="{A8468273-BBFA-DE4E-BA17-0088846F072A}"/>
              </a:ext>
            </a:extLst>
          </p:cNvPr>
          <p:cNvSpPr txBox="1"/>
          <p:nvPr/>
        </p:nvSpPr>
        <p:spPr>
          <a:xfrm flipH="1">
            <a:off x="32614" y="5769468"/>
            <a:ext cx="573635" cy="369332"/>
          </a:xfrm>
          <a:prstGeom prst="rect">
            <a:avLst/>
          </a:prstGeom>
          <a:noFill/>
        </p:spPr>
        <p:txBody>
          <a:bodyPr wrap="square" rtlCol="0">
            <a:spAutoFit/>
          </a:bodyPr>
          <a:lstStyle/>
          <a:p>
            <a:r>
              <a:rPr lang="en-US"/>
              <a:t>516</a:t>
            </a:r>
          </a:p>
        </p:txBody>
      </p:sp>
      <p:sp>
        <p:nvSpPr>
          <p:cNvPr id="40" name="TextBox 39">
            <a:extLst>
              <a:ext uri="{FF2B5EF4-FFF2-40B4-BE49-F238E27FC236}">
                <a16:creationId xmlns:a16="http://schemas.microsoft.com/office/drawing/2014/main" id="{7C176B6B-CBB1-1045-B67B-6E88B44E16E0}"/>
              </a:ext>
            </a:extLst>
          </p:cNvPr>
          <p:cNvSpPr txBox="1"/>
          <p:nvPr/>
        </p:nvSpPr>
        <p:spPr>
          <a:xfrm>
            <a:off x="1464467" y="1418989"/>
            <a:ext cx="5813258" cy="369332"/>
          </a:xfrm>
          <a:prstGeom prst="rect">
            <a:avLst/>
          </a:prstGeom>
          <a:noFill/>
        </p:spPr>
        <p:txBody>
          <a:bodyPr wrap="none" rtlCol="0">
            <a:spAutoFit/>
          </a:bodyPr>
          <a:lstStyle/>
          <a:p>
            <a:r>
              <a:rPr lang="en-US"/>
              <a:t>The first Jews (49,897) returned to Jerusalem (Ezra 2:64-65)</a:t>
            </a:r>
          </a:p>
        </p:txBody>
      </p:sp>
      <p:sp>
        <p:nvSpPr>
          <p:cNvPr id="41" name="TextBox 40">
            <a:extLst>
              <a:ext uri="{FF2B5EF4-FFF2-40B4-BE49-F238E27FC236}">
                <a16:creationId xmlns:a16="http://schemas.microsoft.com/office/drawing/2014/main" id="{718CD397-9007-0045-A0A3-0BD268AAD287}"/>
              </a:ext>
            </a:extLst>
          </p:cNvPr>
          <p:cNvSpPr txBox="1"/>
          <p:nvPr/>
        </p:nvSpPr>
        <p:spPr>
          <a:xfrm>
            <a:off x="1464466" y="438271"/>
            <a:ext cx="7346567" cy="923330"/>
          </a:xfrm>
          <a:prstGeom prst="rect">
            <a:avLst/>
          </a:prstGeom>
          <a:noFill/>
        </p:spPr>
        <p:txBody>
          <a:bodyPr wrap="square" rtlCol="0">
            <a:spAutoFit/>
          </a:bodyPr>
          <a:lstStyle/>
          <a:p>
            <a:r>
              <a:rPr lang="en-US"/>
              <a:t>Cyrus proclaimed that the Jews could return to their land from Persia (Ezra 1:2-4; 2 Chr. 36:23).  He allowed the items of the temple, which had been taken by Babylonians seventy years earlier, to be returned (Ezra 1:7-11).  </a:t>
            </a:r>
          </a:p>
        </p:txBody>
      </p:sp>
      <p:sp>
        <p:nvSpPr>
          <p:cNvPr id="42" name="TextBox 41">
            <a:extLst>
              <a:ext uri="{FF2B5EF4-FFF2-40B4-BE49-F238E27FC236}">
                <a16:creationId xmlns:a16="http://schemas.microsoft.com/office/drawing/2014/main" id="{D6B9D1A3-6901-924C-A3A3-FACAA477C544}"/>
              </a:ext>
            </a:extLst>
          </p:cNvPr>
          <p:cNvSpPr txBox="1"/>
          <p:nvPr/>
        </p:nvSpPr>
        <p:spPr>
          <a:xfrm>
            <a:off x="-20811" y="1432440"/>
            <a:ext cx="498855" cy="369332"/>
          </a:xfrm>
          <a:prstGeom prst="rect">
            <a:avLst/>
          </a:prstGeom>
          <a:noFill/>
        </p:spPr>
        <p:txBody>
          <a:bodyPr wrap="none" rtlCol="0">
            <a:spAutoFit/>
          </a:bodyPr>
          <a:lstStyle/>
          <a:p>
            <a:r>
              <a:rPr lang="en-US"/>
              <a:t>537</a:t>
            </a:r>
          </a:p>
        </p:txBody>
      </p:sp>
      <p:sp>
        <p:nvSpPr>
          <p:cNvPr id="43" name="TextBox 42">
            <a:extLst>
              <a:ext uri="{FF2B5EF4-FFF2-40B4-BE49-F238E27FC236}">
                <a16:creationId xmlns:a16="http://schemas.microsoft.com/office/drawing/2014/main" id="{84C45FD0-0BB4-2747-B401-D34825B8AA68}"/>
              </a:ext>
            </a:extLst>
          </p:cNvPr>
          <p:cNvSpPr txBox="1"/>
          <p:nvPr/>
        </p:nvSpPr>
        <p:spPr>
          <a:xfrm>
            <a:off x="2157" y="381000"/>
            <a:ext cx="579005" cy="646331"/>
          </a:xfrm>
          <a:prstGeom prst="rect">
            <a:avLst/>
          </a:prstGeom>
          <a:noFill/>
        </p:spPr>
        <p:txBody>
          <a:bodyPr wrap="none" rtlCol="0">
            <a:spAutoFit/>
          </a:bodyPr>
          <a:lstStyle/>
          <a:p>
            <a:pPr algn="ctr"/>
            <a:r>
              <a:rPr lang="en-US"/>
              <a:t>538</a:t>
            </a:r>
          </a:p>
          <a:p>
            <a:r>
              <a:rPr lang="en-US"/>
              <a:t>B.C.</a:t>
            </a:r>
          </a:p>
        </p:txBody>
      </p:sp>
      <p:sp>
        <p:nvSpPr>
          <p:cNvPr id="44" name="TextBox 43">
            <a:extLst>
              <a:ext uri="{FF2B5EF4-FFF2-40B4-BE49-F238E27FC236}">
                <a16:creationId xmlns:a16="http://schemas.microsoft.com/office/drawing/2014/main" id="{2293AF24-D12B-7D46-A5DC-17B128806A4E}"/>
              </a:ext>
            </a:extLst>
          </p:cNvPr>
          <p:cNvSpPr txBox="1"/>
          <p:nvPr/>
        </p:nvSpPr>
        <p:spPr>
          <a:xfrm>
            <a:off x="107190" y="38248"/>
            <a:ext cx="9034653" cy="400110"/>
          </a:xfrm>
          <a:prstGeom prst="rect">
            <a:avLst/>
          </a:prstGeom>
          <a:noFill/>
        </p:spPr>
        <p:txBody>
          <a:bodyPr wrap="none" rtlCol="0">
            <a:spAutoFit/>
          </a:bodyPr>
          <a:lstStyle/>
          <a:p>
            <a:r>
              <a:rPr lang="en-US" sz="2000" b="1"/>
              <a:t>A TIMELINE OF THE PEOPLE’S RETURN AND THE REBUILDING OF THE TEMPLE</a:t>
            </a:r>
          </a:p>
        </p:txBody>
      </p:sp>
    </p:spTree>
    <p:extLst>
      <p:ext uri="{BB962C8B-B14F-4D97-AF65-F5344CB8AC3E}">
        <p14:creationId xmlns:p14="http://schemas.microsoft.com/office/powerpoint/2010/main" val="458315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7089</TotalTime>
  <Words>9039</Words>
  <Application>Microsoft Macintosh PowerPoint</Application>
  <PresentationFormat>On-screen Show (4:3)</PresentationFormat>
  <Paragraphs>782</Paragraphs>
  <Slides>41</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Abadi MT Condensed Extra Bold</vt:lpstr>
      <vt:lpstr>Aharoni</vt:lpstr>
      <vt:lpstr>American Typewriter</vt:lpstr>
      <vt:lpstr>Arial</vt:lpstr>
      <vt:lpstr>Arial Black</vt:lpstr>
      <vt:lpstr>Bauhaus 93</vt:lpstr>
      <vt:lpstr>Calibri</vt:lpstr>
      <vt:lpstr>Corbel</vt:lpstr>
      <vt:lpstr>Verdana</vt:lpstr>
      <vt:lpstr>Wingdings</vt:lpstr>
      <vt:lpstr>Wingdings 2</vt:lpstr>
      <vt:lpstr>Wingdings 3</vt:lpstr>
      <vt:lpstr>Module</vt:lpstr>
      <vt:lpstr>Symphony of the Scriptures</vt:lpstr>
      <vt:lpstr>Zechariah</vt:lpstr>
      <vt:lpstr>PowerPoint Presentation</vt:lpstr>
      <vt:lpstr>When Did They Prophecy?</vt:lpstr>
      <vt:lpstr>Chronology of Persian Kings Related to the Old Testament</vt:lpstr>
      <vt:lpstr>PowerPoint Presentation</vt:lpstr>
      <vt:lpstr>PowerPoint Presentation</vt:lpstr>
      <vt:lpstr>PowerPoint Presentation</vt:lpstr>
      <vt:lpstr>PowerPoint Presentation</vt:lpstr>
      <vt:lpstr>Preaching of Haggai and Zechariah</vt:lpstr>
      <vt:lpstr>Who wrote the book?</vt:lpstr>
      <vt:lpstr>Where are we?</vt:lpstr>
      <vt:lpstr>Why is Zechariah so important?</vt:lpstr>
      <vt:lpstr>What's the point?</vt:lpstr>
      <vt:lpstr>How do I apply this?</vt:lpstr>
      <vt:lpstr>Brief Outline - Two major Divisions</vt:lpstr>
      <vt:lpstr>PowerPoint Presentation</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Comfort from the Lord’s present concern for His people (chapters 1-8)</vt:lpstr>
      <vt:lpstr>I.  Comfort from the Lord’s present concern for His people (chapters 1-8)</vt:lpstr>
      <vt:lpstr>I.  Comfort from the Lord’s present concern for His people (chapters 1-8)</vt:lpstr>
      <vt:lpstr>Encouragement and Hope - Future</vt:lpstr>
      <vt:lpstr>Encouragement and Hope - Future</vt:lpstr>
      <vt:lpstr>Zechariah’s “In that day”</vt:lpstr>
      <vt:lpstr>Messianic</vt:lpstr>
      <vt:lpstr>Messianic</vt:lpstr>
      <vt:lpstr>Zechariah 14</vt:lpstr>
      <vt:lpstr>Questions Premillennialists need to answer </vt:lpstr>
      <vt:lpstr>Questions Premillennialists need to answer </vt:lpstr>
      <vt:lpstr>Questions Premillennialists need to answer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199</cp:revision>
  <cp:lastPrinted>2021-12-29T23:04:50Z</cp:lastPrinted>
  <dcterms:created xsi:type="dcterms:W3CDTF">2010-11-07T11:38:16Z</dcterms:created>
  <dcterms:modified xsi:type="dcterms:W3CDTF">2023-01-01T20:54:09Z</dcterms:modified>
</cp:coreProperties>
</file>